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68" r:id="rId1"/>
  </p:sldMasterIdLst>
  <p:notesMasterIdLst>
    <p:notesMasterId r:id="rId25"/>
  </p:notesMasterIdLst>
  <p:sldIdLst>
    <p:sldId id="256" r:id="rId2"/>
    <p:sldId id="274" r:id="rId3"/>
    <p:sldId id="257" r:id="rId4"/>
    <p:sldId id="282" r:id="rId5"/>
    <p:sldId id="258" r:id="rId6"/>
    <p:sldId id="266" r:id="rId7"/>
    <p:sldId id="267" r:id="rId8"/>
    <p:sldId id="277" r:id="rId9"/>
    <p:sldId id="268" r:id="rId10"/>
    <p:sldId id="259" r:id="rId11"/>
    <p:sldId id="260" r:id="rId12"/>
    <p:sldId id="264" r:id="rId13"/>
    <p:sldId id="265" r:id="rId14"/>
    <p:sldId id="283" r:id="rId15"/>
    <p:sldId id="280" r:id="rId16"/>
    <p:sldId id="284" r:id="rId17"/>
    <p:sldId id="271" r:id="rId18"/>
    <p:sldId id="281" r:id="rId19"/>
    <p:sldId id="262" r:id="rId20"/>
    <p:sldId id="278" r:id="rId21"/>
    <p:sldId id="279" r:id="rId22"/>
    <p:sldId id="27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7FC9E0B-5524-4A09-8C93-C9CEDFD1FB32}">
          <p14:sldIdLst>
            <p14:sldId id="256"/>
            <p14:sldId id="274"/>
            <p14:sldId id="257"/>
            <p14:sldId id="282"/>
            <p14:sldId id="258"/>
            <p14:sldId id="266"/>
            <p14:sldId id="267"/>
            <p14:sldId id="277"/>
            <p14:sldId id="268"/>
            <p14:sldId id="259"/>
            <p14:sldId id="260"/>
            <p14:sldId id="264"/>
            <p14:sldId id="265"/>
            <p14:sldId id="283"/>
            <p14:sldId id="280"/>
            <p14:sldId id="284"/>
            <p14:sldId id="271"/>
            <p14:sldId id="281"/>
            <p14:sldId id="262"/>
          </p14:sldIdLst>
        </p14:section>
        <p14:section name="Untitled Section" id="{7B3B5A33-7EEA-4749-AA8D-1E68930A03EB}">
          <p14:sldIdLst>
            <p14:sldId id="278"/>
            <p14:sldId id="279"/>
            <p14:sldId id="275"/>
            <p14:sldId id="27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000"/>
    <a:srgbClr val="FFF3CD"/>
    <a:srgbClr val="FFF6D9"/>
    <a:srgbClr val="FFEBAB"/>
    <a:srgbClr val="FFEEB9"/>
    <a:srgbClr val="FFDD71"/>
    <a:srgbClr val="FFD13F"/>
    <a:srgbClr val="D383F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autoAdjust="0"/>
  </p:normalViewPr>
  <p:slideViewPr>
    <p:cSldViewPr snapToGrid="0">
      <p:cViewPr varScale="1">
        <p:scale>
          <a:sx n="68" d="100"/>
          <a:sy n="68" d="100"/>
        </p:scale>
        <p:origin x="90"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782BE4-8C90-42B8-B6FD-68E2015F7D44}" type="datetimeFigureOut">
              <a:rPr lang="en-US" smtClean="0"/>
              <a:pPr/>
              <a:t>11/30/2022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59FEA-7E18-4B8D-BC25-7F5570C6DBD9}" type="slidenum">
              <a:rPr lang="en-US" smtClean="0"/>
              <a:pPr/>
              <a:t>‹#›</a:t>
            </a:fld>
            <a:endParaRPr lang="en-US"/>
          </a:p>
        </p:txBody>
      </p:sp>
    </p:spTree>
    <p:extLst>
      <p:ext uri="{BB962C8B-B14F-4D97-AF65-F5344CB8AC3E}">
        <p14:creationId xmlns:p14="http://schemas.microsoft.com/office/powerpoint/2010/main" val="2050607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59FEA-7E18-4B8D-BC25-7F5570C6DBD9}" type="slidenum">
              <a:rPr lang="en-US" smtClean="0"/>
              <a:pPr/>
              <a:t>11</a:t>
            </a:fld>
            <a:endParaRPr lang="en-US"/>
          </a:p>
        </p:txBody>
      </p:sp>
    </p:spTree>
    <p:extLst>
      <p:ext uri="{BB962C8B-B14F-4D97-AF65-F5344CB8AC3E}">
        <p14:creationId xmlns:p14="http://schemas.microsoft.com/office/powerpoint/2010/main" val="298209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59FEA-7E18-4B8D-BC25-7F5570C6DBD9}" type="slidenum">
              <a:rPr lang="en-US" smtClean="0"/>
              <a:pPr/>
              <a:t>19</a:t>
            </a:fld>
            <a:endParaRPr lang="en-US"/>
          </a:p>
        </p:txBody>
      </p:sp>
    </p:spTree>
    <p:extLst>
      <p:ext uri="{BB962C8B-B14F-4D97-AF65-F5344CB8AC3E}">
        <p14:creationId xmlns:p14="http://schemas.microsoft.com/office/powerpoint/2010/main" val="2194289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8D4781-D1D2-40CE-9EA5-9AD1572FFD9B}" type="datetime2">
              <a:rPr lang="en-US" smtClean="0"/>
              <a:pPr/>
              <a:t>Wednesday, November 30,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68169-02B8-4943-9042-F7DF3B944D9C}" type="slidenum">
              <a:rPr lang="en-US" smtClean="0"/>
              <a:pPr/>
              <a:t>‹#›</a:t>
            </a:fld>
            <a:endParaRPr lang="en-US"/>
          </a:p>
        </p:txBody>
      </p:sp>
    </p:spTree>
    <p:extLst>
      <p:ext uri="{BB962C8B-B14F-4D97-AF65-F5344CB8AC3E}">
        <p14:creationId xmlns:p14="http://schemas.microsoft.com/office/powerpoint/2010/main" val="120731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79618-6F8E-416E-8DC0-103FD54E5E08}" type="datetime2">
              <a:rPr lang="en-US" smtClean="0"/>
              <a:pPr/>
              <a:t>Wednesday, November 30,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68169-02B8-4943-9042-F7DF3B944D9C}" type="slidenum">
              <a:rPr lang="en-US" smtClean="0"/>
              <a:pPr/>
              <a:t>‹#›</a:t>
            </a:fld>
            <a:endParaRPr lang="en-US"/>
          </a:p>
        </p:txBody>
      </p:sp>
    </p:spTree>
    <p:extLst>
      <p:ext uri="{BB962C8B-B14F-4D97-AF65-F5344CB8AC3E}">
        <p14:creationId xmlns:p14="http://schemas.microsoft.com/office/powerpoint/2010/main" val="396657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5714A0-E9C6-421B-BD74-5D5A2E06E39C}" type="datetime2">
              <a:rPr lang="en-US" smtClean="0"/>
              <a:pPr/>
              <a:t>Wednesday, November 30,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68169-02B8-4943-9042-F7DF3B944D9C}" type="slidenum">
              <a:rPr lang="en-US" smtClean="0"/>
              <a:pPr/>
              <a:t>‹#›</a:t>
            </a:fld>
            <a:endParaRPr lang="en-US"/>
          </a:p>
        </p:txBody>
      </p:sp>
    </p:spTree>
    <p:extLst>
      <p:ext uri="{BB962C8B-B14F-4D97-AF65-F5344CB8AC3E}">
        <p14:creationId xmlns:p14="http://schemas.microsoft.com/office/powerpoint/2010/main" val="1305952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4F6E0-E898-4A67-B0CF-B454AAE6897B}" type="datetime2">
              <a:rPr lang="en-US" smtClean="0"/>
              <a:pPr/>
              <a:t>Wednesday, November 30,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68169-02B8-4943-9042-F7DF3B944D9C}" type="slidenum">
              <a:rPr lang="en-US" smtClean="0"/>
              <a:pPr/>
              <a:t>‹#›</a:t>
            </a:fld>
            <a:endParaRPr lang="en-US"/>
          </a:p>
        </p:txBody>
      </p:sp>
    </p:spTree>
    <p:extLst>
      <p:ext uri="{BB962C8B-B14F-4D97-AF65-F5344CB8AC3E}">
        <p14:creationId xmlns:p14="http://schemas.microsoft.com/office/powerpoint/2010/main" val="2211722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AB8E7E-9EDA-4245-BAC4-361CF4009E30}" type="datetime2">
              <a:rPr lang="en-US" smtClean="0"/>
              <a:pPr/>
              <a:t>Wednesday, November 30,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68169-02B8-4943-9042-F7DF3B944D9C}" type="slidenum">
              <a:rPr lang="en-US" smtClean="0"/>
              <a:pPr/>
              <a:t>‹#›</a:t>
            </a:fld>
            <a:endParaRPr lang="en-US"/>
          </a:p>
        </p:txBody>
      </p:sp>
    </p:spTree>
    <p:extLst>
      <p:ext uri="{BB962C8B-B14F-4D97-AF65-F5344CB8AC3E}">
        <p14:creationId xmlns:p14="http://schemas.microsoft.com/office/powerpoint/2010/main" val="2918910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748A77-7635-4F90-BC9E-A781B15ACD84}" type="datetime2">
              <a:rPr lang="en-US" smtClean="0"/>
              <a:pPr/>
              <a:t>Wednesday, November 30,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68169-02B8-4943-9042-F7DF3B944D9C}" type="slidenum">
              <a:rPr lang="en-US" smtClean="0"/>
              <a:pPr/>
              <a:t>‹#›</a:t>
            </a:fld>
            <a:endParaRPr lang="en-US"/>
          </a:p>
        </p:txBody>
      </p:sp>
    </p:spTree>
    <p:extLst>
      <p:ext uri="{BB962C8B-B14F-4D97-AF65-F5344CB8AC3E}">
        <p14:creationId xmlns:p14="http://schemas.microsoft.com/office/powerpoint/2010/main" val="159968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A12864-D1B3-490C-B151-A2F8BDC77F09}" type="datetime2">
              <a:rPr lang="en-US" smtClean="0"/>
              <a:pPr/>
              <a:t>Wednesday, November 30, 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E68169-02B8-4943-9042-F7DF3B944D9C}" type="slidenum">
              <a:rPr lang="en-US" smtClean="0"/>
              <a:pPr/>
              <a:t>‹#›</a:t>
            </a:fld>
            <a:endParaRPr lang="en-US"/>
          </a:p>
        </p:txBody>
      </p:sp>
    </p:spTree>
    <p:extLst>
      <p:ext uri="{BB962C8B-B14F-4D97-AF65-F5344CB8AC3E}">
        <p14:creationId xmlns:p14="http://schemas.microsoft.com/office/powerpoint/2010/main" val="4103947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A38712-8419-4260-BD8C-D711F1D95A01}" type="datetime2">
              <a:rPr lang="en-US" smtClean="0"/>
              <a:pPr/>
              <a:t>Wednesday, November 30, 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E68169-02B8-4943-9042-F7DF3B944D9C}" type="slidenum">
              <a:rPr lang="en-US" smtClean="0"/>
              <a:pPr/>
              <a:t>‹#›</a:t>
            </a:fld>
            <a:endParaRPr lang="en-US"/>
          </a:p>
        </p:txBody>
      </p:sp>
    </p:spTree>
    <p:extLst>
      <p:ext uri="{BB962C8B-B14F-4D97-AF65-F5344CB8AC3E}">
        <p14:creationId xmlns:p14="http://schemas.microsoft.com/office/powerpoint/2010/main" val="2647443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C85C7-3A7B-4CE0-A801-52513459C4A2}" type="datetime2">
              <a:rPr lang="en-US" smtClean="0"/>
              <a:pPr/>
              <a:t>Wednesday, November 30, 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E68169-02B8-4943-9042-F7DF3B944D9C}" type="slidenum">
              <a:rPr lang="en-US" smtClean="0"/>
              <a:pPr/>
              <a:t>‹#›</a:t>
            </a:fld>
            <a:endParaRPr lang="en-US"/>
          </a:p>
        </p:txBody>
      </p:sp>
    </p:spTree>
    <p:extLst>
      <p:ext uri="{BB962C8B-B14F-4D97-AF65-F5344CB8AC3E}">
        <p14:creationId xmlns:p14="http://schemas.microsoft.com/office/powerpoint/2010/main" val="470360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024199-678A-4177-9D55-24319A5D5FFD}" type="datetime2">
              <a:rPr lang="en-US" smtClean="0"/>
              <a:pPr/>
              <a:t>Wednesday, November 30,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68169-02B8-4943-9042-F7DF3B944D9C}" type="slidenum">
              <a:rPr lang="en-US" smtClean="0"/>
              <a:pPr/>
              <a:t>‹#›</a:t>
            </a:fld>
            <a:endParaRPr lang="en-US"/>
          </a:p>
        </p:txBody>
      </p:sp>
    </p:spTree>
    <p:extLst>
      <p:ext uri="{BB962C8B-B14F-4D97-AF65-F5344CB8AC3E}">
        <p14:creationId xmlns:p14="http://schemas.microsoft.com/office/powerpoint/2010/main" val="406902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50299E-CBE5-4104-BAB8-26EAFE82EC5B}" type="datetime2">
              <a:rPr lang="en-US" smtClean="0"/>
              <a:pPr/>
              <a:t>Wednesday, November 30, 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E68169-02B8-4943-9042-F7DF3B944D9C}" type="slidenum">
              <a:rPr lang="en-US" smtClean="0"/>
              <a:pPr/>
              <a:t>‹#›</a:t>
            </a:fld>
            <a:endParaRPr lang="en-US"/>
          </a:p>
        </p:txBody>
      </p:sp>
    </p:spTree>
    <p:extLst>
      <p:ext uri="{BB962C8B-B14F-4D97-AF65-F5344CB8AC3E}">
        <p14:creationId xmlns:p14="http://schemas.microsoft.com/office/powerpoint/2010/main" val="98665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6C939-B1BC-4909-8886-9747344F6A1A}" type="datetime2">
              <a:rPr lang="en-US" smtClean="0"/>
              <a:pPr/>
              <a:t>Wednesday, November 30, 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68169-02B8-4943-9042-F7DF3B944D9C}" type="slidenum">
              <a:rPr lang="en-US" smtClean="0"/>
              <a:pPr/>
              <a:t>‹#›</a:t>
            </a:fld>
            <a:endParaRPr lang="en-US"/>
          </a:p>
        </p:txBody>
      </p:sp>
    </p:spTree>
    <p:extLst>
      <p:ext uri="{BB962C8B-B14F-4D97-AF65-F5344CB8AC3E}">
        <p14:creationId xmlns:p14="http://schemas.microsoft.com/office/powerpoint/2010/main" val="417466059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1.png"/><Relationship Id="rId11" Type="http://schemas.openxmlformats.org/officeDocument/2006/relationships/image" Target="../media/image13.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jpeg"/><Relationship Id="rId7" Type="http://schemas.openxmlformats.org/officeDocument/2006/relationships/image" Target="../media/image50.png"/><Relationship Id="rId2" Type="http://schemas.openxmlformats.org/officeDocument/2006/relationships/image" Target="../media/image46.jpe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13.png"/><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jpeg"/><Relationship Id="rId7" Type="http://schemas.openxmlformats.org/officeDocument/2006/relationships/image" Target="../media/image64.jpeg"/><Relationship Id="rId2"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63.jpeg"/><Relationship Id="rId4" Type="http://schemas.openxmlformats.org/officeDocument/2006/relationships/image" Target="../media/image62.jpeg"/></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7.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jpeg"/><Relationship Id="rId7" Type="http://schemas.openxmlformats.org/officeDocument/2006/relationships/image" Target="../media/image75.png"/><Relationship Id="rId2" Type="http://schemas.openxmlformats.org/officeDocument/2006/relationships/image" Target="../media/image71.jpe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74.jpeg"/><Relationship Id="rId4" Type="http://schemas.openxmlformats.org/officeDocument/2006/relationships/image" Target="../media/image73.jpeg"/><Relationship Id="rId9" Type="http://schemas.openxmlformats.org/officeDocument/2006/relationships/image" Target="../media/image77.png"/></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8.png"/><Relationship Id="rId7" Type="http://schemas.openxmlformats.org/officeDocument/2006/relationships/image" Target="../media/image81.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80.emf"/><Relationship Id="rId5" Type="http://schemas.openxmlformats.org/officeDocument/2006/relationships/image" Target="../media/image79.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82.png"/></Relationships>
</file>

<file path=ppt/slides/_rels/slide19.xml.rels><?xml version="1.0" encoding="UTF-8" standalone="yes"?>
<Relationships xmlns="http://schemas.openxmlformats.org/package/2006/relationships"><Relationship Id="rId8" Type="http://schemas.openxmlformats.org/officeDocument/2006/relationships/image" Target="../media/image88.jpeg"/><Relationship Id="rId13" Type="http://schemas.openxmlformats.org/officeDocument/2006/relationships/image" Target="../media/image13.png"/><Relationship Id="rId3" Type="http://schemas.openxmlformats.org/officeDocument/2006/relationships/image" Target="../media/image83.png"/><Relationship Id="rId7" Type="http://schemas.openxmlformats.org/officeDocument/2006/relationships/image" Target="../media/image87.jpeg"/><Relationship Id="rId12" Type="http://schemas.openxmlformats.org/officeDocument/2006/relationships/image" Target="../media/image9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6.png"/><Relationship Id="rId11" Type="http://schemas.openxmlformats.org/officeDocument/2006/relationships/image" Target="../media/image91.jpeg"/><Relationship Id="rId5" Type="http://schemas.openxmlformats.org/officeDocument/2006/relationships/image" Target="../media/image85.jpe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3" Type="http://schemas.openxmlformats.org/officeDocument/2006/relationships/image" Target="../media/image95.png"/><Relationship Id="rId7" Type="http://schemas.openxmlformats.org/officeDocument/2006/relationships/image" Target="../media/image99.jpeg"/><Relationship Id="rId12" Type="http://schemas.openxmlformats.org/officeDocument/2006/relationships/image" Target="../media/image104.png"/><Relationship Id="rId2" Type="http://schemas.openxmlformats.org/officeDocument/2006/relationships/image" Target="../media/image94.png"/><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image" Target="../media/image107.jpe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jpeg"/><Relationship Id="rId14" Type="http://schemas.openxmlformats.org/officeDocument/2006/relationships/image" Target="../media/image106.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8.png"/><Relationship Id="rId1" Type="http://schemas.openxmlformats.org/officeDocument/2006/relationships/slideLayout" Target="../slideLayouts/slideLayout3.xml"/><Relationship Id="rId4" Type="http://schemas.openxmlformats.org/officeDocument/2006/relationships/image" Target="../media/image109.jpg"/></Relationships>
</file>

<file path=ppt/slides/_rels/slide2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3.xml"/><Relationship Id="rId5" Type="http://schemas.openxmlformats.org/officeDocument/2006/relationships/image" Target="../media/image112.jp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hyperlink" Target="http://www.sparktextiles.com/" TargetMode="External"/><Relationship Id="rId4" Type="http://schemas.openxmlformats.org/officeDocument/2006/relationships/hyperlink" Target="mailto:info@texasteambd.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jp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13.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13.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jp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jp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399" y="-109964"/>
            <a:ext cx="11073284" cy="10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2" name="Rectangle 1"/>
          <p:cNvSpPr/>
          <p:nvPr/>
        </p:nvSpPr>
        <p:spPr>
          <a:xfrm>
            <a:off x="0" y="0"/>
            <a:ext cx="12192000" cy="207645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p:cNvGrpSpPr/>
          <p:nvPr/>
        </p:nvGrpSpPr>
        <p:grpSpPr>
          <a:xfrm>
            <a:off x="0" y="209724"/>
            <a:ext cx="5943600" cy="1371408"/>
            <a:chOff x="0" y="209724"/>
            <a:chExt cx="5943600" cy="1371408"/>
          </a:xfrm>
        </p:grpSpPr>
        <p:sp>
          <p:nvSpPr>
            <p:cNvPr id="5" name="Subtitle 2"/>
            <p:cNvSpPr txBox="1">
              <a:spLocks/>
            </p:cNvSpPr>
            <p:nvPr/>
          </p:nvSpPr>
          <p:spPr>
            <a:xfrm>
              <a:off x="0" y="209724"/>
              <a:ext cx="4049486" cy="774456"/>
            </a:xfrm>
            <a:prstGeom prst="rect">
              <a:avLst/>
            </a:prstGeom>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400" b="1" dirty="0">
                  <a:solidFill>
                    <a:schemeClr val="bg2">
                      <a:lumMod val="75000"/>
                    </a:schemeClr>
                  </a:solidFill>
                  <a:latin typeface="Arial Black" panose="020B0A04020102020204" pitchFamily="34" charset="0"/>
                </a:rPr>
                <a:t>COMPANY</a:t>
              </a:r>
            </a:p>
          </p:txBody>
        </p:sp>
        <p:sp>
          <p:nvSpPr>
            <p:cNvPr id="20" name="Subtitle 2"/>
            <p:cNvSpPr txBox="1">
              <a:spLocks/>
            </p:cNvSpPr>
            <p:nvPr/>
          </p:nvSpPr>
          <p:spPr>
            <a:xfrm>
              <a:off x="1894114" y="806676"/>
              <a:ext cx="4049486" cy="774456"/>
            </a:xfrm>
            <a:prstGeom prst="rect">
              <a:avLst/>
            </a:prstGeom>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dirty="0">
                  <a:solidFill>
                    <a:schemeClr val="bg1"/>
                  </a:solidFill>
                  <a:latin typeface="Arial" pitchFamily="34" charset="0"/>
                  <a:cs typeface="Arial" pitchFamily="34" charset="0"/>
                </a:rPr>
                <a:t>PROFILE</a:t>
              </a:r>
              <a:endParaRPr lang="en-US" sz="5400" dirty="0">
                <a:solidFill>
                  <a:schemeClr val="bg1"/>
                </a:solidFill>
                <a:latin typeface="Arial" pitchFamily="34" charset="0"/>
                <a:cs typeface="Arial" pitchFamily="34" charset="0"/>
              </a:endParaRPr>
            </a:p>
          </p:txBody>
        </p:sp>
      </p:grpSp>
      <p:pic>
        <p:nvPicPr>
          <p:cNvPr id="2050" name="Picture 2" descr="Next">
            <a:extLst>
              <a:ext uri="{FF2B5EF4-FFF2-40B4-BE49-F238E27FC236}">
                <a16:creationId xmlns:a16="http://schemas.microsoft.com/office/drawing/2014/main" id="{F2703377-92DD-40E2-0121-1D673B6767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6410" y="2136667"/>
            <a:ext cx="3252603" cy="455294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PAIGE Love &amp; Denim Campaign - The Jeans Blog">
            <a:extLst>
              <a:ext uri="{FF2B5EF4-FFF2-40B4-BE49-F238E27FC236}">
                <a16:creationId xmlns:a16="http://schemas.microsoft.com/office/drawing/2014/main" id="{75E41F17-0ADC-84EA-55C8-53DF6308C77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PAIGE Love &amp; Denim Campaign - The Jeans Blog">
            <a:extLst>
              <a:ext uri="{FF2B5EF4-FFF2-40B4-BE49-F238E27FC236}">
                <a16:creationId xmlns:a16="http://schemas.microsoft.com/office/drawing/2014/main" id="{3D2BC76D-CA5F-0277-F297-2872EB53257C}"/>
              </a:ext>
            </a:extLst>
          </p:cNvPr>
          <p:cNvSpPr>
            <a:spLocks noChangeAspect="1" noChangeArrowheads="1"/>
          </p:cNvSpPr>
          <p:nvPr/>
        </p:nvSpPr>
        <p:spPr bwMode="auto">
          <a:xfrm>
            <a:off x="6096000" y="3581400"/>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PAIGE Love &amp; Denim Campaign - The Jeans Blog">
            <a:extLst>
              <a:ext uri="{FF2B5EF4-FFF2-40B4-BE49-F238E27FC236}">
                <a16:creationId xmlns:a16="http://schemas.microsoft.com/office/drawing/2014/main" id="{5BF73C42-3452-5A2A-B173-CE6D72BB414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PAIGE Love &amp; Denim Campaign - The Jeans Blog">
            <a:extLst>
              <a:ext uri="{FF2B5EF4-FFF2-40B4-BE49-F238E27FC236}">
                <a16:creationId xmlns:a16="http://schemas.microsoft.com/office/drawing/2014/main" id="{153883B2-F649-C4FE-6C04-7A4ACF28E28C}"/>
              </a:ext>
            </a:extLst>
          </p:cNvPr>
          <p:cNvSpPr>
            <a:spLocks noChangeAspect="1" noChangeArrowheads="1"/>
          </p:cNvSpPr>
          <p:nvPr/>
        </p:nvSpPr>
        <p:spPr bwMode="auto">
          <a:xfrm>
            <a:off x="3640897" y="3657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9225817" y="114298"/>
            <a:ext cx="2117435" cy="1766765"/>
          </a:xfrm>
          <a:prstGeom prst="rect">
            <a:avLst/>
          </a:prstGeom>
          <a:noFill/>
          <a:ln w="9525">
            <a:noFill/>
            <a:miter lim="800000"/>
            <a:headEnd/>
            <a:tailEnd/>
          </a:ln>
          <a:effectLst/>
        </p:spPr>
      </p:pic>
      <p:pic>
        <p:nvPicPr>
          <p:cNvPr id="10" name="Picture 9">
            <a:extLst>
              <a:ext uri="{FF2B5EF4-FFF2-40B4-BE49-F238E27FC236}">
                <a16:creationId xmlns:a16="http://schemas.microsoft.com/office/drawing/2014/main" id="{BCD1F733-8BDE-40CB-8A1F-5491DFCC76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052" y="2201397"/>
            <a:ext cx="2878643" cy="4677129"/>
          </a:xfrm>
          <a:prstGeom prst="rect">
            <a:avLst/>
          </a:prstGeom>
        </p:spPr>
      </p:pic>
      <p:pic>
        <p:nvPicPr>
          <p:cNvPr id="25" name="Picture 24">
            <a:extLst>
              <a:ext uri="{FF2B5EF4-FFF2-40B4-BE49-F238E27FC236}">
                <a16:creationId xmlns:a16="http://schemas.microsoft.com/office/drawing/2014/main" id="{8147ECB0-F2C6-4719-AB16-D66FE4AC82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7405" y="2215465"/>
            <a:ext cx="3252603" cy="4552949"/>
          </a:xfrm>
          <a:prstGeom prst="rect">
            <a:avLst/>
          </a:prstGeom>
        </p:spPr>
      </p:pic>
      <p:pic>
        <p:nvPicPr>
          <p:cNvPr id="22" name="Picture 2">
            <a:extLst>
              <a:ext uri="{FF2B5EF4-FFF2-40B4-BE49-F238E27FC236}">
                <a16:creationId xmlns:a16="http://schemas.microsoft.com/office/drawing/2014/main" id="{EC0DF401-D583-4C0F-976F-5C764A85E91E}"/>
              </a:ext>
            </a:extLst>
          </p:cNvPr>
          <p:cNvPicPr>
            <a:picLocks noChangeAspect="1" noChangeArrowheads="1"/>
          </p:cNvPicPr>
          <p:nvPr/>
        </p:nvPicPr>
        <p:blipFill>
          <a:blip r:embed="rId3" cstate="print"/>
          <a:srcRect/>
          <a:stretch>
            <a:fillRect/>
          </a:stretch>
        </p:blipFill>
        <p:spPr bwMode="auto">
          <a:xfrm rot="524280">
            <a:off x="6483418" y="5301926"/>
            <a:ext cx="1434948" cy="1197305"/>
          </a:xfrm>
          <a:prstGeom prst="rect">
            <a:avLst/>
          </a:prstGeom>
          <a:noFill/>
          <a:ln w="9525">
            <a:noFill/>
            <a:miter lim="800000"/>
            <a:headEnd/>
            <a:tailEnd/>
          </a:ln>
          <a:effectLst>
            <a:outerShdw blurRad="50800" dist="50800" dir="5400000" algn="ctr" rotWithShape="0">
              <a:srgbClr val="000000">
                <a:alpha val="30000"/>
              </a:srgbClr>
            </a:outerShdw>
            <a:reflection endPos="65000" dist="50800" dir="5400000" sy="-100000" algn="bl" rotWithShape="0"/>
          </a:effectLst>
        </p:spPr>
      </p:pic>
    </p:spTree>
    <p:extLst>
      <p:ext uri="{BB962C8B-B14F-4D97-AF65-F5344CB8AC3E}">
        <p14:creationId xmlns:p14="http://schemas.microsoft.com/office/powerpoint/2010/main" val="1542403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0" y="0"/>
            <a:ext cx="30226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rot="5400000">
            <a:off x="8489224" y="918308"/>
            <a:ext cx="1173480" cy="601784"/>
          </a:xfrm>
          <a:prstGeom prst="triangle">
            <a:avLst/>
          </a:prstGeom>
          <a:solidFill>
            <a:srgbClr val="FFF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5400000">
            <a:off x="7831364" y="789354"/>
            <a:ext cx="1676400" cy="859692"/>
          </a:xfrm>
          <a:prstGeom prst="triangle">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rot="5400000">
            <a:off x="7200853" y="693964"/>
            <a:ext cx="2048422" cy="1050472"/>
          </a:xfrm>
          <a:prstGeom prst="triangle">
            <a:avLst/>
          </a:prstGeom>
          <a:solidFill>
            <a:srgbClr val="FFDD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0" y="0"/>
            <a:ext cx="8337834" cy="2438400"/>
          </a:xfrm>
          <a:prstGeom prst="rightArrow">
            <a:avLst/>
          </a:prstGeom>
          <a:solidFill>
            <a:srgbClr val="FFC000"/>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Arial Black" pitchFamily="34" charset="0"/>
              </a:rPr>
              <a:t>OUR MISSION </a:t>
            </a:r>
            <a:r>
              <a:rPr lang="en-US" sz="4000" b="1" dirty="0">
                <a:solidFill>
                  <a:schemeClr val="accent2">
                    <a:lumMod val="75000"/>
                  </a:schemeClr>
                </a:solidFill>
                <a:latin typeface="Arial Black" pitchFamily="34" charset="0"/>
              </a:rPr>
              <a:t>&amp;</a:t>
            </a:r>
            <a:r>
              <a:rPr lang="en-US" sz="4000" b="1" dirty="0">
                <a:solidFill>
                  <a:schemeClr val="tx1"/>
                </a:solidFill>
                <a:latin typeface="Arial Black" pitchFamily="34" charset="0"/>
              </a:rPr>
              <a:t> </a:t>
            </a:r>
            <a:r>
              <a:rPr lang="en-US" sz="4400" b="1" dirty="0">
                <a:solidFill>
                  <a:schemeClr val="tx1"/>
                </a:solidFill>
                <a:latin typeface="Arial Black" pitchFamily="34" charset="0"/>
              </a:rPr>
              <a:t>VISION</a:t>
            </a:r>
            <a:endParaRPr lang="en-US" sz="4000" b="1" dirty="0">
              <a:solidFill>
                <a:schemeClr val="tx1"/>
              </a:solidFill>
              <a:latin typeface="Arial Black" pitchFamily="34" charset="0"/>
            </a:endParaRPr>
          </a:p>
        </p:txBody>
      </p:sp>
      <p:sp>
        <p:nvSpPr>
          <p:cNvPr id="16" name="Rectangle 15"/>
          <p:cNvSpPr/>
          <p:nvPr/>
        </p:nvSpPr>
        <p:spPr>
          <a:xfrm>
            <a:off x="2954214" y="2938399"/>
            <a:ext cx="487345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305462" y="2903824"/>
            <a:ext cx="8610313" cy="1274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To grow seamlessly of fast paced fashion industry by ; </a:t>
            </a:r>
          </a:p>
          <a:p>
            <a:pPr marL="342900" indent="-342900">
              <a:buFont typeface="Wingdings" panose="05000000000000000000" pitchFamily="2" charset="2"/>
              <a:buChar char="Ø"/>
            </a:pPr>
            <a:r>
              <a:rPr lang="en-US" sz="2000" dirty="0">
                <a:solidFill>
                  <a:schemeClr val="tx1"/>
                </a:solidFill>
              </a:rPr>
              <a:t>Ensuring in time delivery with right  quality  garment to global market </a:t>
            </a:r>
          </a:p>
          <a:p>
            <a:pPr marL="342900" indent="-342900">
              <a:buFont typeface="Wingdings" panose="05000000000000000000" pitchFamily="2" charset="2"/>
              <a:buChar char="Ø"/>
            </a:pPr>
            <a:r>
              <a:rPr lang="en-US" sz="2000" dirty="0">
                <a:solidFill>
                  <a:schemeClr val="tx1"/>
                </a:solidFill>
              </a:rPr>
              <a:t> Being innovative, cost effective and globally competitive</a:t>
            </a:r>
          </a:p>
          <a:p>
            <a:pPr marL="342900" indent="-342900">
              <a:buFont typeface="Wingdings" panose="05000000000000000000" pitchFamily="2" charset="2"/>
              <a:buChar char="Ø"/>
            </a:pPr>
            <a:r>
              <a:rPr lang="en-US" sz="2000" dirty="0">
                <a:solidFill>
                  <a:schemeClr val="tx1"/>
                </a:solidFill>
              </a:rPr>
              <a:t>Providing opportunities of growth for all employees and improve people’s lives </a:t>
            </a:r>
          </a:p>
        </p:txBody>
      </p:sp>
      <p:grpSp>
        <p:nvGrpSpPr>
          <p:cNvPr id="39" name="Group 38"/>
          <p:cNvGrpSpPr/>
          <p:nvPr/>
        </p:nvGrpSpPr>
        <p:grpSpPr>
          <a:xfrm>
            <a:off x="3324530" y="2298248"/>
            <a:ext cx="1931631" cy="546517"/>
            <a:chOff x="3600755" y="2298248"/>
            <a:chExt cx="1931631" cy="546517"/>
          </a:xfrm>
        </p:grpSpPr>
        <p:sp>
          <p:nvSpPr>
            <p:cNvPr id="18" name="Rectangle 17"/>
            <p:cNvSpPr/>
            <p:nvPr/>
          </p:nvSpPr>
          <p:spPr>
            <a:xfrm>
              <a:off x="4187145" y="2321545"/>
              <a:ext cx="1345241" cy="523220"/>
            </a:xfrm>
            <a:prstGeom prst="rect">
              <a:avLst/>
            </a:prstGeom>
          </p:spPr>
          <p:txBody>
            <a:bodyPr wrap="none">
              <a:spAutoFit/>
            </a:bodyPr>
            <a:lstStyle/>
            <a:p>
              <a:pPr algn="ctr"/>
              <a:r>
                <a:rPr lang="en-US" sz="2800" b="1" dirty="0"/>
                <a:t>Mission</a:t>
              </a:r>
              <a:endParaRPr lang="en-US" sz="2000" b="1" dirty="0"/>
            </a:p>
          </p:txBody>
        </p:sp>
        <p:pic>
          <p:nvPicPr>
            <p:cNvPr id="20" name="Picture 19" descr="target (1).png"/>
            <p:cNvPicPr>
              <a:picLocks noChangeAspect="1"/>
            </p:cNvPicPr>
            <p:nvPr/>
          </p:nvPicPr>
          <p:blipFill>
            <a:blip r:embed="rId2" cstate="print">
              <a:duotone>
                <a:schemeClr val="accent5">
                  <a:shade val="45000"/>
                  <a:satMod val="135000"/>
                </a:schemeClr>
                <a:prstClr val="white"/>
              </a:duotone>
            </a:blip>
            <a:stretch>
              <a:fillRect/>
            </a:stretch>
          </p:blipFill>
          <p:spPr>
            <a:xfrm>
              <a:off x="3600755" y="2298248"/>
              <a:ext cx="533095" cy="533095"/>
            </a:xfrm>
            <a:prstGeom prst="rect">
              <a:avLst/>
            </a:prstGeom>
          </p:spPr>
        </p:pic>
      </p:grpSp>
      <p:sp>
        <p:nvSpPr>
          <p:cNvPr id="35" name="Rectangle 34"/>
          <p:cNvSpPr/>
          <p:nvPr/>
        </p:nvSpPr>
        <p:spPr>
          <a:xfrm>
            <a:off x="4017993" y="4718945"/>
            <a:ext cx="6096000" cy="523220"/>
          </a:xfrm>
          <a:prstGeom prst="rect">
            <a:avLst/>
          </a:prstGeom>
        </p:spPr>
        <p:txBody>
          <a:bodyPr>
            <a:spAutoFit/>
          </a:bodyPr>
          <a:lstStyle/>
          <a:p>
            <a:r>
              <a:rPr lang="en-US" sz="2800" b="1" dirty="0"/>
              <a:t>Vision</a:t>
            </a:r>
            <a:endParaRPr lang="en-US" sz="2000" b="1" dirty="0">
              <a:solidFill>
                <a:srgbClr val="FF0000"/>
              </a:solidFill>
            </a:endParaRPr>
          </a:p>
        </p:txBody>
      </p:sp>
      <p:pic>
        <p:nvPicPr>
          <p:cNvPr id="36" name="Picture 35" descr="vision.png"/>
          <p:cNvPicPr>
            <a:picLocks noChangeAspect="1"/>
          </p:cNvPicPr>
          <p:nvPr/>
        </p:nvPicPr>
        <p:blipFill>
          <a:blip r:embed="rId3" cstate="print">
            <a:duotone>
              <a:schemeClr val="accent5">
                <a:shade val="45000"/>
                <a:satMod val="135000"/>
              </a:schemeClr>
              <a:prstClr val="white"/>
            </a:duotone>
          </a:blip>
          <a:stretch>
            <a:fillRect/>
          </a:stretch>
        </p:blipFill>
        <p:spPr>
          <a:xfrm>
            <a:off x="3366259" y="4683627"/>
            <a:ext cx="624974" cy="624974"/>
          </a:xfrm>
          <a:prstGeom prst="rect">
            <a:avLst/>
          </a:prstGeom>
        </p:spPr>
      </p:pic>
      <p:sp>
        <p:nvSpPr>
          <p:cNvPr id="37" name="Rectangle 36"/>
          <p:cNvSpPr/>
          <p:nvPr/>
        </p:nvSpPr>
        <p:spPr>
          <a:xfrm>
            <a:off x="3311978" y="5300960"/>
            <a:ext cx="8293100" cy="707886"/>
          </a:xfrm>
          <a:prstGeom prst="rect">
            <a:avLst/>
          </a:prstGeom>
        </p:spPr>
        <p:txBody>
          <a:bodyPr wrap="square">
            <a:spAutoFit/>
          </a:bodyPr>
          <a:lstStyle/>
          <a:p>
            <a:r>
              <a:rPr lang="en-US" sz="2000" dirty="0"/>
              <a:t>To be the most chosen garment supplier in Bangladesh  for global clothing companies with the philosophy of  </a:t>
            </a:r>
            <a:r>
              <a:rPr lang="en-US" sz="2000" b="1" dirty="0">
                <a:solidFill>
                  <a:srgbClr val="FF0000"/>
                </a:solidFill>
              </a:rPr>
              <a:t>VALUE FOR QUALITY </a:t>
            </a:r>
          </a:p>
        </p:txBody>
      </p:sp>
      <p:pic>
        <p:nvPicPr>
          <p:cNvPr id="43" name="Picture 2" descr="Alvo Png made in PicsArt by hanjorafael on DeviantArt"/>
          <p:cNvPicPr>
            <a:picLocks noChangeAspect="1" noChangeArrowheads="1"/>
          </p:cNvPicPr>
          <p:nvPr/>
        </p:nvPicPr>
        <p:blipFill>
          <a:blip r:embed="rId4">
            <a:duotone>
              <a:schemeClr val="accent3">
                <a:shade val="45000"/>
                <a:satMod val="135000"/>
              </a:schemeClr>
              <a:prstClr val="white"/>
            </a:duotone>
            <a:lum contrast="-30000"/>
            <a:extLst>
              <a:ext uri="{28A0092B-C50C-407E-A947-70E740481C1C}">
                <a14:useLocalDpi xmlns:a14="http://schemas.microsoft.com/office/drawing/2010/main" val="0"/>
              </a:ext>
            </a:extLst>
          </a:blip>
          <a:srcRect r="10993"/>
          <a:stretch>
            <a:fillRect/>
          </a:stretch>
        </p:blipFill>
        <p:spPr bwMode="auto">
          <a:xfrm>
            <a:off x="0" y="2036903"/>
            <a:ext cx="3019425" cy="33923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5" cstate="print"/>
          <a:srcRect/>
          <a:stretch>
            <a:fillRect/>
          </a:stretch>
        </p:blipFill>
        <p:spPr bwMode="auto">
          <a:xfrm>
            <a:off x="10298479" y="175846"/>
            <a:ext cx="1720605" cy="1204548"/>
          </a:xfrm>
          <a:prstGeom prst="rect">
            <a:avLst/>
          </a:prstGeom>
          <a:noFill/>
          <a:ln w="9525">
            <a:noFill/>
            <a:miter lim="800000"/>
            <a:headEnd/>
            <a:tailEnd/>
          </a:ln>
          <a:effectLst/>
        </p:spPr>
      </p:pic>
    </p:spTree>
    <p:extLst>
      <p:ext uri="{BB962C8B-B14F-4D97-AF65-F5344CB8AC3E}">
        <p14:creationId xmlns:p14="http://schemas.microsoft.com/office/powerpoint/2010/main" val="4197257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 y="0"/>
            <a:ext cx="3076576" cy="1447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31 Maia Cotton (New Zealand, '99) ideas | cotton, maia, model"/>
          <p:cNvPicPr>
            <a:picLocks noChangeAspect="1" noChangeArrowheads="1"/>
          </p:cNvPicPr>
          <p:nvPr/>
        </p:nvPicPr>
        <p:blipFill>
          <a:blip r:embed="rId3"/>
          <a:stretch>
            <a:fillRect/>
          </a:stretch>
        </p:blipFill>
        <p:spPr bwMode="auto">
          <a:xfrm>
            <a:off x="10611" y="1328205"/>
            <a:ext cx="3075489" cy="420159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Rectangle 17"/>
          <p:cNvSpPr/>
          <p:nvPr/>
        </p:nvSpPr>
        <p:spPr>
          <a:xfrm>
            <a:off x="4377154" y="3818011"/>
            <a:ext cx="2472665" cy="461665"/>
          </a:xfrm>
          <a:prstGeom prst="rect">
            <a:avLst/>
          </a:prstGeom>
        </p:spPr>
        <p:txBody>
          <a:bodyPr wrap="none">
            <a:spAutoFit/>
          </a:bodyPr>
          <a:lstStyle/>
          <a:p>
            <a:r>
              <a:rPr lang="en-US" sz="2400" b="1" dirty="0"/>
              <a:t>Woven Garments </a:t>
            </a:r>
            <a:endParaRPr lang="en-US" sz="2400" dirty="0"/>
          </a:p>
        </p:txBody>
      </p:sp>
      <p:pic>
        <p:nvPicPr>
          <p:cNvPr id="19" name="Picture 18" descr="woven.png"/>
          <p:cNvPicPr>
            <a:picLocks noChangeAspect="1"/>
          </p:cNvPicPr>
          <p:nvPr/>
        </p:nvPicPr>
        <p:blipFill>
          <a:blip r:embed="rId4" cstate="print">
            <a:duotone>
              <a:schemeClr val="accent5">
                <a:shade val="45000"/>
                <a:satMod val="135000"/>
              </a:schemeClr>
              <a:prstClr val="white"/>
            </a:duotone>
          </a:blip>
          <a:stretch>
            <a:fillRect/>
          </a:stretch>
        </p:blipFill>
        <p:spPr>
          <a:xfrm>
            <a:off x="3657904" y="3765311"/>
            <a:ext cx="565390" cy="565390"/>
          </a:xfrm>
          <a:prstGeom prst="rect">
            <a:avLst/>
          </a:prstGeom>
        </p:spPr>
      </p:pic>
      <p:pic>
        <p:nvPicPr>
          <p:cNvPr id="20" name="Picture 19" descr="packaging.png"/>
          <p:cNvPicPr>
            <a:picLocks noChangeAspect="1"/>
          </p:cNvPicPr>
          <p:nvPr/>
        </p:nvPicPr>
        <p:blipFill>
          <a:blip r:embed="rId5" cstate="print">
            <a:duotone>
              <a:schemeClr val="accent5">
                <a:shade val="45000"/>
                <a:satMod val="135000"/>
              </a:schemeClr>
              <a:prstClr val="white"/>
            </a:duotone>
          </a:blip>
          <a:stretch>
            <a:fillRect/>
          </a:stretch>
        </p:blipFill>
        <p:spPr>
          <a:xfrm>
            <a:off x="3657904" y="994726"/>
            <a:ext cx="630874" cy="630874"/>
          </a:xfrm>
          <a:prstGeom prst="rect">
            <a:avLst/>
          </a:prstGeom>
        </p:spPr>
      </p:pic>
      <p:sp>
        <p:nvSpPr>
          <p:cNvPr id="21" name="Rectangle 20"/>
          <p:cNvSpPr/>
          <p:nvPr/>
        </p:nvSpPr>
        <p:spPr>
          <a:xfrm>
            <a:off x="3602248" y="1716495"/>
            <a:ext cx="8305800" cy="707886"/>
          </a:xfrm>
          <a:prstGeom prst="rect">
            <a:avLst/>
          </a:prstGeom>
        </p:spPr>
        <p:txBody>
          <a:bodyPr wrap="square">
            <a:spAutoFit/>
          </a:bodyPr>
          <a:lstStyle/>
          <a:p>
            <a:r>
              <a:rPr lang="en-US" sz="2000" b="1" dirty="0"/>
              <a:t>SPARK TEXTILES </a:t>
            </a:r>
            <a:r>
              <a:rPr lang="en-US" sz="2000" dirty="0">
                <a:solidFill>
                  <a:schemeClr val="tx1">
                    <a:lumMod val="95000"/>
                    <a:lumOff val="5000"/>
                  </a:schemeClr>
                </a:solidFill>
              </a:rPr>
              <a:t>cater all kind of garment/apparel and follow buyer’s requirement.</a:t>
            </a:r>
          </a:p>
        </p:txBody>
      </p:sp>
      <p:sp>
        <p:nvSpPr>
          <p:cNvPr id="22" name="Rectangle 21"/>
          <p:cNvSpPr/>
          <p:nvPr/>
        </p:nvSpPr>
        <p:spPr>
          <a:xfrm>
            <a:off x="3602248" y="4446096"/>
            <a:ext cx="9144000" cy="707886"/>
          </a:xfrm>
          <a:prstGeom prst="rect">
            <a:avLst/>
          </a:prstGeom>
        </p:spPr>
        <p:txBody>
          <a:bodyPr wrap="square">
            <a:spAutoFit/>
          </a:bodyPr>
          <a:lstStyle/>
          <a:p>
            <a:r>
              <a:rPr lang="en-US" sz="2000" dirty="0"/>
              <a:t>Shirts, Denim Long Pants, Twill Long Pants, Long Cargo pants, Short Cargo Pants, Shorts, Skirts, Bottoms, Tops &amp; Jacket etc. </a:t>
            </a:r>
          </a:p>
        </p:txBody>
      </p:sp>
      <p:grpSp>
        <p:nvGrpSpPr>
          <p:cNvPr id="39" name="Group 38"/>
          <p:cNvGrpSpPr/>
          <p:nvPr/>
        </p:nvGrpSpPr>
        <p:grpSpPr>
          <a:xfrm>
            <a:off x="3657904" y="2372248"/>
            <a:ext cx="3397007" cy="1182322"/>
            <a:chOff x="5783580" y="2565622"/>
            <a:chExt cx="3825015" cy="1331290"/>
          </a:xfrm>
        </p:grpSpPr>
        <p:grpSp>
          <p:nvGrpSpPr>
            <p:cNvPr id="37" name="Group 36"/>
            <p:cNvGrpSpPr/>
            <p:nvPr/>
          </p:nvGrpSpPr>
          <p:grpSpPr>
            <a:xfrm>
              <a:off x="7082609" y="2785133"/>
              <a:ext cx="1082040" cy="1082040"/>
              <a:chOff x="7082609" y="2959463"/>
              <a:chExt cx="1082040" cy="1082040"/>
            </a:xfrm>
          </p:grpSpPr>
          <p:sp>
            <p:nvSpPr>
              <p:cNvPr id="34" name="Rectangle 33"/>
              <p:cNvSpPr/>
              <p:nvPr/>
            </p:nvSpPr>
            <p:spPr>
              <a:xfrm>
                <a:off x="7082609" y="2959463"/>
                <a:ext cx="1082040" cy="1082040"/>
              </a:xfrm>
              <a:prstGeom prst="rect">
                <a:avLst/>
              </a:pr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girl.png"/>
              <p:cNvPicPr>
                <a:picLocks noChangeAspect="1"/>
              </p:cNvPicPr>
              <p:nvPr/>
            </p:nvPicPr>
            <p:blipFill>
              <a:blip r:embed="rId6" cstate="print"/>
              <a:stretch>
                <a:fillRect/>
              </a:stretch>
            </p:blipFill>
            <p:spPr>
              <a:xfrm>
                <a:off x="7215778" y="3092632"/>
                <a:ext cx="815702" cy="815702"/>
              </a:xfrm>
              <a:prstGeom prst="rect">
                <a:avLst/>
              </a:prstGeom>
            </p:spPr>
          </p:pic>
        </p:grpSp>
        <p:grpSp>
          <p:nvGrpSpPr>
            <p:cNvPr id="38" name="Group 37"/>
            <p:cNvGrpSpPr/>
            <p:nvPr/>
          </p:nvGrpSpPr>
          <p:grpSpPr>
            <a:xfrm>
              <a:off x="5783580" y="2785133"/>
              <a:ext cx="1082040" cy="1082040"/>
              <a:chOff x="5783580" y="2865120"/>
              <a:chExt cx="1082040" cy="1082040"/>
            </a:xfrm>
          </p:grpSpPr>
          <p:sp>
            <p:nvSpPr>
              <p:cNvPr id="33" name="Rectangle 32"/>
              <p:cNvSpPr/>
              <p:nvPr/>
            </p:nvSpPr>
            <p:spPr>
              <a:xfrm>
                <a:off x="5783580" y="2865120"/>
                <a:ext cx="1082040" cy="1082040"/>
              </a:xfrm>
              <a:prstGeom prst="rect">
                <a:avLst/>
              </a:pr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man.png"/>
              <p:cNvPicPr>
                <a:picLocks noChangeAspect="1"/>
              </p:cNvPicPr>
              <p:nvPr/>
            </p:nvPicPr>
            <p:blipFill>
              <a:blip r:embed="rId7" cstate="print"/>
              <a:stretch>
                <a:fillRect/>
              </a:stretch>
            </p:blipFill>
            <p:spPr>
              <a:xfrm>
                <a:off x="5920740" y="3002280"/>
                <a:ext cx="807720" cy="807720"/>
              </a:xfrm>
              <a:prstGeom prst="rect">
                <a:avLst/>
              </a:prstGeom>
            </p:spPr>
          </p:pic>
        </p:grpSp>
        <p:grpSp>
          <p:nvGrpSpPr>
            <p:cNvPr id="36" name="Group 35"/>
            <p:cNvGrpSpPr/>
            <p:nvPr/>
          </p:nvGrpSpPr>
          <p:grpSpPr>
            <a:xfrm>
              <a:off x="8277305" y="2565622"/>
              <a:ext cx="1331290" cy="1331290"/>
              <a:chOff x="8476602" y="2610803"/>
              <a:chExt cx="1331290" cy="1331290"/>
            </a:xfrm>
          </p:grpSpPr>
          <p:sp>
            <p:nvSpPr>
              <p:cNvPr id="35" name="Rectangle 34"/>
              <p:cNvSpPr/>
              <p:nvPr/>
            </p:nvSpPr>
            <p:spPr>
              <a:xfrm>
                <a:off x="8596465" y="2833535"/>
                <a:ext cx="1082040" cy="1082040"/>
              </a:xfrm>
              <a:prstGeom prst="rect">
                <a:avLst/>
              </a:pr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girl (1).png"/>
              <p:cNvPicPr>
                <a:picLocks noChangeAspect="1"/>
              </p:cNvPicPr>
              <p:nvPr/>
            </p:nvPicPr>
            <p:blipFill>
              <a:blip r:embed="rId8" cstate="print"/>
              <a:stretch>
                <a:fillRect/>
              </a:stretch>
            </p:blipFill>
            <p:spPr>
              <a:xfrm>
                <a:off x="8476602" y="2610803"/>
                <a:ext cx="1331290" cy="1331290"/>
              </a:xfrm>
              <a:prstGeom prst="rect">
                <a:avLst/>
              </a:prstGeom>
            </p:spPr>
          </p:pic>
        </p:grpSp>
      </p:grpSp>
      <p:sp>
        <p:nvSpPr>
          <p:cNvPr id="43" name="Title 1"/>
          <p:cNvSpPr>
            <a:spLocks noGrp="1"/>
          </p:cNvSpPr>
          <p:nvPr>
            <p:ph type="title"/>
          </p:nvPr>
        </p:nvSpPr>
        <p:spPr>
          <a:xfrm>
            <a:off x="5177857" y="-12700"/>
            <a:ext cx="4026468" cy="784867"/>
          </a:xfrm>
        </p:spPr>
        <p:txBody>
          <a:bodyPr>
            <a:normAutofit/>
          </a:bodyPr>
          <a:lstStyle/>
          <a:p>
            <a:r>
              <a:rPr lang="en-US" sz="3200" b="1" dirty="0">
                <a:solidFill>
                  <a:schemeClr val="tx1">
                    <a:lumMod val="95000"/>
                    <a:lumOff val="5000"/>
                  </a:schemeClr>
                </a:solidFill>
                <a:latin typeface="Arial Black" pitchFamily="34" charset="0"/>
                <a:cs typeface="Arial" pitchFamily="34" charset="0"/>
              </a:rPr>
              <a:t>Our Products</a:t>
            </a:r>
            <a:endParaRPr lang="en-US" sz="4400" b="1" dirty="0">
              <a:solidFill>
                <a:schemeClr val="tx1">
                  <a:lumMod val="95000"/>
                  <a:lumOff val="5000"/>
                </a:schemeClr>
              </a:solidFill>
              <a:latin typeface="Arial Black" pitchFamily="34" charset="0"/>
              <a:cs typeface="Arial" pitchFamily="34" charset="0"/>
            </a:endParaRPr>
          </a:p>
        </p:txBody>
      </p:sp>
      <p:pic>
        <p:nvPicPr>
          <p:cNvPr id="44" name="Picture 43" descr="product.png"/>
          <p:cNvPicPr>
            <a:picLocks noChangeAspect="1"/>
          </p:cNvPicPr>
          <p:nvPr/>
        </p:nvPicPr>
        <p:blipFill>
          <a:blip r:embed="rId9" cstate="print">
            <a:duotone>
              <a:schemeClr val="accent4">
                <a:shade val="45000"/>
                <a:satMod val="135000"/>
              </a:schemeClr>
              <a:prstClr val="white"/>
            </a:duotone>
            <a:lum contrast="30000"/>
          </a:blip>
          <a:stretch>
            <a:fillRect/>
          </a:stretch>
        </p:blipFill>
        <p:spPr>
          <a:xfrm>
            <a:off x="4452200" y="111173"/>
            <a:ext cx="723899" cy="723899"/>
          </a:xfrm>
          <a:prstGeom prst="rect">
            <a:avLst/>
          </a:prstGeom>
        </p:spPr>
      </p:pic>
      <p:pic>
        <p:nvPicPr>
          <p:cNvPr id="23" name="Picture 22" descr="knitting.png"/>
          <p:cNvPicPr>
            <a:picLocks noChangeAspect="1"/>
          </p:cNvPicPr>
          <p:nvPr/>
        </p:nvPicPr>
        <p:blipFill>
          <a:blip r:embed="rId10" cstate="print">
            <a:duotone>
              <a:schemeClr val="accent5">
                <a:shade val="45000"/>
                <a:satMod val="135000"/>
              </a:schemeClr>
              <a:prstClr val="white"/>
            </a:duotone>
          </a:blip>
          <a:stretch>
            <a:fillRect/>
          </a:stretch>
        </p:blipFill>
        <p:spPr>
          <a:xfrm>
            <a:off x="3657904" y="5384800"/>
            <a:ext cx="596595" cy="596595"/>
          </a:xfrm>
          <a:prstGeom prst="rect">
            <a:avLst/>
          </a:prstGeom>
        </p:spPr>
      </p:pic>
      <p:sp>
        <p:nvSpPr>
          <p:cNvPr id="24" name="Rectangle 23"/>
          <p:cNvSpPr/>
          <p:nvPr/>
        </p:nvSpPr>
        <p:spPr>
          <a:xfrm>
            <a:off x="4377154" y="5466834"/>
            <a:ext cx="2021900" cy="461665"/>
          </a:xfrm>
          <a:prstGeom prst="rect">
            <a:avLst/>
          </a:prstGeom>
        </p:spPr>
        <p:txBody>
          <a:bodyPr wrap="none">
            <a:spAutoFit/>
          </a:bodyPr>
          <a:lstStyle/>
          <a:p>
            <a:r>
              <a:rPr lang="en-US" sz="2400" b="1" dirty="0"/>
              <a:t>Knit Garments</a:t>
            </a:r>
            <a:endParaRPr lang="en-US" sz="2400" dirty="0"/>
          </a:p>
        </p:txBody>
      </p:sp>
      <p:sp>
        <p:nvSpPr>
          <p:cNvPr id="25" name="Rectangle 24"/>
          <p:cNvSpPr/>
          <p:nvPr/>
        </p:nvSpPr>
        <p:spPr>
          <a:xfrm>
            <a:off x="4377154" y="1112911"/>
            <a:ext cx="1307794" cy="461665"/>
          </a:xfrm>
          <a:prstGeom prst="rect">
            <a:avLst/>
          </a:prstGeom>
        </p:spPr>
        <p:txBody>
          <a:bodyPr wrap="none">
            <a:spAutoFit/>
          </a:bodyPr>
          <a:lstStyle/>
          <a:p>
            <a:r>
              <a:rPr lang="en-US" sz="2400" b="1" dirty="0"/>
              <a:t>Products</a:t>
            </a:r>
            <a:endParaRPr lang="en-US" sz="2400" dirty="0"/>
          </a:p>
        </p:txBody>
      </p:sp>
      <p:sp>
        <p:nvSpPr>
          <p:cNvPr id="26" name="Rectangle 25"/>
          <p:cNvSpPr/>
          <p:nvPr/>
        </p:nvSpPr>
        <p:spPr>
          <a:xfrm>
            <a:off x="3602248" y="6109796"/>
            <a:ext cx="9144000" cy="400110"/>
          </a:xfrm>
          <a:prstGeom prst="rect">
            <a:avLst/>
          </a:prstGeom>
        </p:spPr>
        <p:txBody>
          <a:bodyPr wrap="square">
            <a:spAutoFit/>
          </a:bodyPr>
          <a:lstStyle/>
          <a:p>
            <a:r>
              <a:rPr lang="en-US" sz="2000" dirty="0"/>
              <a:t>T-Shirts, Polo- shirts, Legging, Jogger &amp; Sweaters</a:t>
            </a:r>
          </a:p>
        </p:txBody>
      </p:sp>
      <p:pic>
        <p:nvPicPr>
          <p:cNvPr id="29" name="Picture 2"/>
          <p:cNvPicPr>
            <a:picLocks noChangeAspect="1" noChangeArrowheads="1"/>
          </p:cNvPicPr>
          <p:nvPr/>
        </p:nvPicPr>
        <p:blipFill>
          <a:blip r:embed="rId11" cstate="print"/>
          <a:srcRect/>
          <a:stretch>
            <a:fillRect/>
          </a:stretch>
        </p:blipFill>
        <p:spPr bwMode="auto">
          <a:xfrm>
            <a:off x="10122634" y="175846"/>
            <a:ext cx="1720605" cy="1204548"/>
          </a:xfrm>
          <a:prstGeom prst="rect">
            <a:avLst/>
          </a:prstGeom>
          <a:noFill/>
          <a:ln w="9525">
            <a:noFill/>
            <a:miter lim="800000"/>
            <a:headEnd/>
            <a:tailEnd/>
          </a:ln>
          <a:effectLst/>
        </p:spPr>
      </p:pic>
    </p:spTree>
    <p:extLst>
      <p:ext uri="{BB962C8B-B14F-4D97-AF65-F5344CB8AC3E}">
        <p14:creationId xmlns:p14="http://schemas.microsoft.com/office/powerpoint/2010/main" val="1111048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279535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FFCC00"/>
              </a:solidFill>
              <a:latin typeface="Arial Black" panose="020B0A04020102020204" pitchFamily="34" charset="0"/>
            </a:endParaRPr>
          </a:p>
        </p:txBody>
      </p:sp>
      <p:sp>
        <p:nvSpPr>
          <p:cNvPr id="24" name="Rectangle 23"/>
          <p:cNvSpPr/>
          <p:nvPr/>
        </p:nvSpPr>
        <p:spPr>
          <a:xfrm>
            <a:off x="172354" y="498279"/>
            <a:ext cx="2870200" cy="5909310"/>
          </a:xfrm>
          <a:prstGeom prst="rect">
            <a:avLst/>
          </a:prstGeom>
          <a:noFill/>
        </p:spPr>
        <p:txBody>
          <a:bodyPr wrap="square">
            <a:spAutoFit/>
          </a:bodyPr>
          <a:lstStyle/>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J</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A</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C</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K</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E</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T</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S</a:t>
            </a:r>
            <a:endParaRPr lang="en-US" sz="60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2872" y="12596"/>
            <a:ext cx="2532676" cy="2868487"/>
          </a:xfrm>
          <a:prstGeom prst="rect">
            <a:avLst/>
          </a:prstGeom>
          <a:ln w="38100" cap="sq">
            <a:noFill/>
            <a:prstDash val="solid"/>
            <a:miter lim="800000"/>
          </a:ln>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6466" y="123091"/>
            <a:ext cx="2145299" cy="2647498"/>
          </a:xfrm>
          <a:prstGeom prst="rect">
            <a:avLst/>
          </a:prstGeom>
          <a:ln w="38100" cap="sq">
            <a:noFill/>
            <a:prstDash val="solid"/>
            <a:miter lim="800000"/>
          </a:ln>
          <a:effectLst/>
        </p:spPr>
      </p:pic>
      <p:sp>
        <p:nvSpPr>
          <p:cNvPr id="30" name="Rectangle 29"/>
          <p:cNvSpPr/>
          <p:nvPr/>
        </p:nvSpPr>
        <p:spPr>
          <a:xfrm>
            <a:off x="-1" y="0"/>
            <a:ext cx="449944"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Untitled-23.jpg">
            <a:extLst>
              <a:ext uri="{FF2B5EF4-FFF2-40B4-BE49-F238E27FC236}">
                <a16:creationId xmlns:a16="http://schemas.microsoft.com/office/drawing/2014/main" id="{E07C97BA-5DD4-DB0F-81C7-E5544E0BDF4A}"/>
              </a:ext>
            </a:extLst>
          </p:cNvPr>
          <p:cNvPicPr>
            <a:picLocks noChangeAspect="1"/>
          </p:cNvPicPr>
          <p:nvPr/>
        </p:nvPicPr>
        <p:blipFill rotWithShape="1">
          <a:blip r:embed="rId4" cstate="print"/>
          <a:srcRect t="9667" r="5828"/>
          <a:stretch/>
        </p:blipFill>
        <p:spPr>
          <a:xfrm>
            <a:off x="7603151" y="0"/>
            <a:ext cx="3098245" cy="3179298"/>
          </a:xfrm>
          <a:prstGeom prst="rect">
            <a:avLst/>
          </a:prstGeom>
        </p:spPr>
      </p:pic>
      <p:pic>
        <p:nvPicPr>
          <p:cNvPr id="14" name="Picture 2"/>
          <p:cNvPicPr>
            <a:picLocks noChangeAspect="1" noChangeArrowheads="1"/>
          </p:cNvPicPr>
          <p:nvPr/>
        </p:nvPicPr>
        <p:blipFill>
          <a:blip r:embed="rId5" cstate="print"/>
          <a:srcRect/>
          <a:stretch>
            <a:fillRect/>
          </a:stretch>
        </p:blipFill>
        <p:spPr bwMode="auto">
          <a:xfrm>
            <a:off x="10236934" y="123091"/>
            <a:ext cx="1720605" cy="1204548"/>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02711546-E610-49EC-84A8-9E4062C7EC7D}"/>
              </a:ext>
            </a:extLst>
          </p:cNvPr>
          <p:cNvPicPr>
            <a:picLocks noChangeAspect="1"/>
          </p:cNvPicPr>
          <p:nvPr/>
        </p:nvPicPr>
        <p:blipFill>
          <a:blip r:embed="rId6"/>
          <a:stretch>
            <a:fillRect/>
          </a:stretch>
        </p:blipFill>
        <p:spPr>
          <a:xfrm>
            <a:off x="2857688" y="2881083"/>
            <a:ext cx="2870200" cy="3438525"/>
          </a:xfrm>
          <a:prstGeom prst="rect">
            <a:avLst/>
          </a:prstGeom>
        </p:spPr>
      </p:pic>
      <p:pic>
        <p:nvPicPr>
          <p:cNvPr id="4" name="Picture 3">
            <a:extLst>
              <a:ext uri="{FF2B5EF4-FFF2-40B4-BE49-F238E27FC236}">
                <a16:creationId xmlns:a16="http://schemas.microsoft.com/office/drawing/2014/main" id="{A6ABCD19-EC85-474A-8FDC-8A6A7A3B303E}"/>
              </a:ext>
            </a:extLst>
          </p:cNvPr>
          <p:cNvPicPr>
            <a:picLocks noChangeAspect="1"/>
          </p:cNvPicPr>
          <p:nvPr/>
        </p:nvPicPr>
        <p:blipFill>
          <a:blip r:embed="rId7"/>
          <a:stretch>
            <a:fillRect/>
          </a:stretch>
        </p:blipFill>
        <p:spPr>
          <a:xfrm>
            <a:off x="5835492" y="2893679"/>
            <a:ext cx="2689530" cy="3425929"/>
          </a:xfrm>
          <a:prstGeom prst="rect">
            <a:avLst/>
          </a:prstGeom>
        </p:spPr>
      </p:pic>
      <p:pic>
        <p:nvPicPr>
          <p:cNvPr id="5" name="Picture 4">
            <a:extLst>
              <a:ext uri="{FF2B5EF4-FFF2-40B4-BE49-F238E27FC236}">
                <a16:creationId xmlns:a16="http://schemas.microsoft.com/office/drawing/2014/main" id="{314FFDBB-1F90-4B96-AC7D-C2C8F20F4966}"/>
              </a:ext>
            </a:extLst>
          </p:cNvPr>
          <p:cNvPicPr>
            <a:picLocks noChangeAspect="1"/>
          </p:cNvPicPr>
          <p:nvPr/>
        </p:nvPicPr>
        <p:blipFill>
          <a:blip r:embed="rId8"/>
          <a:stretch>
            <a:fillRect/>
          </a:stretch>
        </p:blipFill>
        <p:spPr>
          <a:xfrm>
            <a:off x="8525021" y="2770589"/>
            <a:ext cx="3344355" cy="3549019"/>
          </a:xfrm>
          <a:prstGeom prst="rect">
            <a:avLst/>
          </a:prstGeom>
        </p:spPr>
      </p:pic>
    </p:spTree>
    <p:extLst>
      <p:ext uri="{BB962C8B-B14F-4D97-AF65-F5344CB8AC3E}">
        <p14:creationId xmlns:p14="http://schemas.microsoft.com/office/powerpoint/2010/main" val="3416378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279535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FFCC00"/>
              </a:solidFill>
              <a:latin typeface="Arial Black" panose="020B0A04020102020204" pitchFamily="34" charset="0"/>
            </a:endParaRPr>
          </a:p>
        </p:txBody>
      </p:sp>
      <p:sp>
        <p:nvSpPr>
          <p:cNvPr id="20" name="Rectangle 19"/>
          <p:cNvSpPr/>
          <p:nvPr/>
        </p:nvSpPr>
        <p:spPr>
          <a:xfrm>
            <a:off x="156862" y="540666"/>
            <a:ext cx="2870200" cy="6001643"/>
          </a:xfrm>
          <a:prstGeom prst="rect">
            <a:avLst/>
          </a:prstGeom>
          <a:noFill/>
        </p:spPr>
        <p:txBody>
          <a:bodyPr wrap="square">
            <a:spAutoFit/>
          </a:bodyPr>
          <a:lstStyle/>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B</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O</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T</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T</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O</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M</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S</a:t>
            </a:r>
            <a:endParaRPr lang="en-US" sz="60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endParaRPr>
          </a:p>
        </p:txBody>
      </p:sp>
      <p:sp>
        <p:nvSpPr>
          <p:cNvPr id="21" name="Rectangle 20"/>
          <p:cNvSpPr/>
          <p:nvPr/>
        </p:nvSpPr>
        <p:spPr>
          <a:xfrm>
            <a:off x="-1" y="0"/>
            <a:ext cx="449944"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2" cstate="print"/>
          <a:srcRect/>
          <a:stretch>
            <a:fillRect/>
          </a:stretch>
        </p:blipFill>
        <p:spPr bwMode="auto">
          <a:xfrm>
            <a:off x="10307272" y="123091"/>
            <a:ext cx="1720605" cy="1204548"/>
          </a:xfrm>
          <a:prstGeom prst="rect">
            <a:avLst/>
          </a:prstGeom>
          <a:noFill/>
          <a:ln w="9525">
            <a:noFill/>
            <a:miter lim="800000"/>
            <a:headEnd/>
            <a:tailEnd/>
          </a:ln>
          <a:effectLst/>
        </p:spPr>
      </p:pic>
      <p:pic>
        <p:nvPicPr>
          <p:cNvPr id="7" name="Picture 6">
            <a:extLst>
              <a:ext uri="{FF2B5EF4-FFF2-40B4-BE49-F238E27FC236}">
                <a16:creationId xmlns:a16="http://schemas.microsoft.com/office/drawing/2014/main" id="{ACD6E671-B49A-431A-BB95-33B9943D6B33}"/>
              </a:ext>
            </a:extLst>
          </p:cNvPr>
          <p:cNvPicPr>
            <a:picLocks noChangeAspect="1"/>
          </p:cNvPicPr>
          <p:nvPr/>
        </p:nvPicPr>
        <p:blipFill rotWithShape="1">
          <a:blip r:embed="rId3"/>
          <a:srcRect b="6031"/>
          <a:stretch/>
        </p:blipFill>
        <p:spPr>
          <a:xfrm>
            <a:off x="7961856" y="854471"/>
            <a:ext cx="2003262" cy="5149056"/>
          </a:xfrm>
          <a:prstGeom prst="rect">
            <a:avLst/>
          </a:prstGeom>
        </p:spPr>
      </p:pic>
      <p:pic>
        <p:nvPicPr>
          <p:cNvPr id="8" name="Picture 7">
            <a:extLst>
              <a:ext uri="{FF2B5EF4-FFF2-40B4-BE49-F238E27FC236}">
                <a16:creationId xmlns:a16="http://schemas.microsoft.com/office/drawing/2014/main" id="{BC864542-E7D2-4738-B566-5AB881CE4790}"/>
              </a:ext>
            </a:extLst>
          </p:cNvPr>
          <p:cNvPicPr>
            <a:picLocks noChangeAspect="1"/>
          </p:cNvPicPr>
          <p:nvPr/>
        </p:nvPicPr>
        <p:blipFill>
          <a:blip r:embed="rId4"/>
          <a:stretch>
            <a:fillRect/>
          </a:stretch>
        </p:blipFill>
        <p:spPr>
          <a:xfrm>
            <a:off x="2852792" y="854472"/>
            <a:ext cx="2257786" cy="5149055"/>
          </a:xfrm>
          <a:prstGeom prst="rect">
            <a:avLst/>
          </a:prstGeom>
        </p:spPr>
      </p:pic>
      <p:pic>
        <p:nvPicPr>
          <p:cNvPr id="10" name="Picture 9">
            <a:extLst>
              <a:ext uri="{FF2B5EF4-FFF2-40B4-BE49-F238E27FC236}">
                <a16:creationId xmlns:a16="http://schemas.microsoft.com/office/drawing/2014/main" id="{CD2EFBDE-025C-4869-B917-FBFAC31EE775}"/>
              </a:ext>
            </a:extLst>
          </p:cNvPr>
          <p:cNvPicPr>
            <a:picLocks noChangeAspect="1"/>
          </p:cNvPicPr>
          <p:nvPr/>
        </p:nvPicPr>
        <p:blipFill>
          <a:blip r:embed="rId5"/>
          <a:stretch>
            <a:fillRect/>
          </a:stretch>
        </p:blipFill>
        <p:spPr>
          <a:xfrm>
            <a:off x="5414011" y="854471"/>
            <a:ext cx="2338788" cy="5149056"/>
          </a:xfrm>
          <a:prstGeom prst="rect">
            <a:avLst/>
          </a:prstGeom>
        </p:spPr>
      </p:pic>
      <p:pic>
        <p:nvPicPr>
          <p:cNvPr id="11" name="Picture 10">
            <a:extLst>
              <a:ext uri="{FF2B5EF4-FFF2-40B4-BE49-F238E27FC236}">
                <a16:creationId xmlns:a16="http://schemas.microsoft.com/office/drawing/2014/main" id="{61A5B8B5-460A-4B8F-AA49-DE25AA2BE1AE}"/>
              </a:ext>
            </a:extLst>
          </p:cNvPr>
          <p:cNvPicPr>
            <a:picLocks noChangeAspect="1"/>
          </p:cNvPicPr>
          <p:nvPr/>
        </p:nvPicPr>
        <p:blipFill rotWithShape="1">
          <a:blip r:embed="rId6"/>
          <a:srcRect t="14080"/>
          <a:stretch/>
        </p:blipFill>
        <p:spPr>
          <a:xfrm>
            <a:off x="10115550" y="1327639"/>
            <a:ext cx="2076450" cy="4675888"/>
          </a:xfrm>
          <a:prstGeom prst="rect">
            <a:avLst/>
          </a:prstGeom>
        </p:spPr>
      </p:pic>
    </p:spTree>
    <p:extLst>
      <p:ext uri="{BB962C8B-B14F-4D97-AF65-F5344CB8AC3E}">
        <p14:creationId xmlns:p14="http://schemas.microsoft.com/office/powerpoint/2010/main" val="81984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279535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FFCC00"/>
              </a:solidFill>
              <a:latin typeface="Arial Black" panose="020B0A04020102020204" pitchFamily="34" charset="0"/>
            </a:endParaRPr>
          </a:p>
        </p:txBody>
      </p:sp>
      <p:sp>
        <p:nvSpPr>
          <p:cNvPr id="20" name="Rectangle 19"/>
          <p:cNvSpPr/>
          <p:nvPr/>
        </p:nvSpPr>
        <p:spPr>
          <a:xfrm>
            <a:off x="156862" y="540666"/>
            <a:ext cx="2870200" cy="6001643"/>
          </a:xfrm>
          <a:prstGeom prst="rect">
            <a:avLst/>
          </a:prstGeom>
          <a:noFill/>
        </p:spPr>
        <p:txBody>
          <a:bodyPr wrap="square">
            <a:spAutoFit/>
          </a:bodyPr>
          <a:lstStyle/>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B</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O</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T</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T</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O</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M</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S</a:t>
            </a:r>
            <a:endParaRPr lang="en-US" sz="60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endParaRPr>
          </a:p>
        </p:txBody>
      </p:sp>
      <p:sp>
        <p:nvSpPr>
          <p:cNvPr id="21" name="Rectangle 20"/>
          <p:cNvSpPr/>
          <p:nvPr/>
        </p:nvSpPr>
        <p:spPr>
          <a:xfrm>
            <a:off x="-1" y="0"/>
            <a:ext cx="449944"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2" cstate="print"/>
          <a:srcRect/>
          <a:stretch>
            <a:fillRect/>
          </a:stretch>
        </p:blipFill>
        <p:spPr bwMode="auto">
          <a:xfrm>
            <a:off x="10307272" y="123091"/>
            <a:ext cx="1720605" cy="1204548"/>
          </a:xfrm>
          <a:prstGeom prst="rect">
            <a:avLst/>
          </a:prstGeom>
          <a:noFill/>
          <a:ln w="9525">
            <a:noFill/>
            <a:miter lim="800000"/>
            <a:headEnd/>
            <a:tailEnd/>
          </a:ln>
          <a:effectLst/>
        </p:spPr>
      </p:pic>
      <p:pic>
        <p:nvPicPr>
          <p:cNvPr id="2" name="Picture 1">
            <a:extLst>
              <a:ext uri="{FF2B5EF4-FFF2-40B4-BE49-F238E27FC236}">
                <a16:creationId xmlns:a16="http://schemas.microsoft.com/office/drawing/2014/main" id="{8448EB9C-BF50-467D-B7AC-A58C92A1A4A8}"/>
              </a:ext>
            </a:extLst>
          </p:cNvPr>
          <p:cNvPicPr>
            <a:picLocks noChangeAspect="1"/>
          </p:cNvPicPr>
          <p:nvPr/>
        </p:nvPicPr>
        <p:blipFill rotWithShape="1">
          <a:blip r:embed="rId3"/>
          <a:srcRect b="5359"/>
          <a:stretch/>
        </p:blipFill>
        <p:spPr>
          <a:xfrm>
            <a:off x="3218784" y="810056"/>
            <a:ext cx="1905000" cy="5462861"/>
          </a:xfrm>
          <a:prstGeom prst="rect">
            <a:avLst/>
          </a:prstGeom>
        </p:spPr>
      </p:pic>
      <p:pic>
        <p:nvPicPr>
          <p:cNvPr id="4" name="Picture 3">
            <a:extLst>
              <a:ext uri="{FF2B5EF4-FFF2-40B4-BE49-F238E27FC236}">
                <a16:creationId xmlns:a16="http://schemas.microsoft.com/office/drawing/2014/main" id="{796EF627-833B-4BFE-A3C6-BB0163AF322F}"/>
              </a:ext>
            </a:extLst>
          </p:cNvPr>
          <p:cNvPicPr>
            <a:picLocks noChangeAspect="1"/>
          </p:cNvPicPr>
          <p:nvPr/>
        </p:nvPicPr>
        <p:blipFill rotWithShape="1">
          <a:blip r:embed="rId4"/>
          <a:srcRect l="9684" t="1316" r="7776" b="7964"/>
          <a:stretch/>
        </p:blipFill>
        <p:spPr>
          <a:xfrm>
            <a:off x="5410717" y="931698"/>
            <a:ext cx="2328425" cy="5361452"/>
          </a:xfrm>
          <a:prstGeom prst="rect">
            <a:avLst/>
          </a:prstGeom>
        </p:spPr>
      </p:pic>
      <p:pic>
        <p:nvPicPr>
          <p:cNvPr id="5" name="Picture 4">
            <a:extLst>
              <a:ext uri="{FF2B5EF4-FFF2-40B4-BE49-F238E27FC236}">
                <a16:creationId xmlns:a16="http://schemas.microsoft.com/office/drawing/2014/main" id="{0199564F-3F76-4CEC-825C-9F0D3865F610}"/>
              </a:ext>
            </a:extLst>
          </p:cNvPr>
          <p:cNvPicPr>
            <a:picLocks noChangeAspect="1"/>
          </p:cNvPicPr>
          <p:nvPr/>
        </p:nvPicPr>
        <p:blipFill rotWithShape="1">
          <a:blip r:embed="rId5"/>
          <a:srcRect b="5127"/>
          <a:stretch/>
        </p:blipFill>
        <p:spPr>
          <a:xfrm>
            <a:off x="7793260" y="984856"/>
            <a:ext cx="2076450" cy="5255135"/>
          </a:xfrm>
          <a:prstGeom prst="rect">
            <a:avLst/>
          </a:prstGeom>
        </p:spPr>
      </p:pic>
      <p:pic>
        <p:nvPicPr>
          <p:cNvPr id="6" name="Picture 5">
            <a:extLst>
              <a:ext uri="{FF2B5EF4-FFF2-40B4-BE49-F238E27FC236}">
                <a16:creationId xmlns:a16="http://schemas.microsoft.com/office/drawing/2014/main" id="{2622091D-9832-4C65-A3F3-D8AFD2497C84}"/>
              </a:ext>
            </a:extLst>
          </p:cNvPr>
          <p:cNvPicPr>
            <a:picLocks noChangeAspect="1"/>
          </p:cNvPicPr>
          <p:nvPr/>
        </p:nvPicPr>
        <p:blipFill>
          <a:blip r:embed="rId6"/>
          <a:stretch>
            <a:fillRect/>
          </a:stretch>
        </p:blipFill>
        <p:spPr>
          <a:xfrm>
            <a:off x="10122797" y="1624012"/>
            <a:ext cx="1912341" cy="4284419"/>
          </a:xfrm>
          <a:prstGeom prst="rect">
            <a:avLst/>
          </a:prstGeom>
        </p:spPr>
      </p:pic>
    </p:spTree>
    <p:extLst>
      <p:ext uri="{BB962C8B-B14F-4D97-AF65-F5344CB8AC3E}">
        <p14:creationId xmlns:p14="http://schemas.microsoft.com/office/powerpoint/2010/main" val="220537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848E8A-83E3-447E-B69C-A0FC2357A3DA}"/>
              </a:ext>
            </a:extLst>
          </p:cNvPr>
          <p:cNvPicPr>
            <a:picLocks noChangeAspect="1"/>
          </p:cNvPicPr>
          <p:nvPr/>
        </p:nvPicPr>
        <p:blipFill>
          <a:blip r:embed="rId2"/>
          <a:stretch>
            <a:fillRect/>
          </a:stretch>
        </p:blipFill>
        <p:spPr>
          <a:xfrm>
            <a:off x="9019799" y="3890658"/>
            <a:ext cx="2830790" cy="2691571"/>
          </a:xfrm>
          <a:prstGeom prst="rect">
            <a:avLst/>
          </a:prstGeom>
        </p:spPr>
      </p:pic>
      <p:sp>
        <p:nvSpPr>
          <p:cNvPr id="10" name="Rectangle 9"/>
          <p:cNvSpPr/>
          <p:nvPr/>
        </p:nvSpPr>
        <p:spPr>
          <a:xfrm>
            <a:off x="116466" y="0"/>
            <a:ext cx="279535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FFCC00"/>
              </a:solidFill>
              <a:latin typeface="Arial Black" panose="020B0A04020102020204" pitchFamily="34" charset="0"/>
            </a:endParaRPr>
          </a:p>
        </p:txBody>
      </p:sp>
      <p:sp>
        <p:nvSpPr>
          <p:cNvPr id="11" name="Rectangle 10"/>
          <p:cNvSpPr/>
          <p:nvPr/>
        </p:nvSpPr>
        <p:spPr>
          <a:xfrm>
            <a:off x="134823" y="381420"/>
            <a:ext cx="2870200" cy="5170646"/>
          </a:xfrm>
          <a:prstGeom prst="rect">
            <a:avLst/>
          </a:prstGeom>
          <a:noFill/>
        </p:spPr>
        <p:txBody>
          <a:bodyPr wrap="square">
            <a:spAutoFit/>
          </a:bodyPr>
          <a:lstStyle/>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S</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H</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O</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R</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T</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S</a:t>
            </a:r>
            <a:endParaRPr lang="en-US" sz="60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endParaRPr>
          </a:p>
        </p:txBody>
      </p:sp>
      <p:sp>
        <p:nvSpPr>
          <p:cNvPr id="12" name="Rectangle 11"/>
          <p:cNvSpPr/>
          <p:nvPr/>
        </p:nvSpPr>
        <p:spPr>
          <a:xfrm>
            <a:off x="-1" y="0"/>
            <a:ext cx="449944"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Untitled-4.jpg"/>
          <p:cNvPicPr>
            <a:picLocks noChangeAspect="1"/>
          </p:cNvPicPr>
          <p:nvPr/>
        </p:nvPicPr>
        <p:blipFill>
          <a:blip r:embed="rId3" cstate="print"/>
          <a:srcRect l="16661" t="16131" r="15039" b="14564"/>
          <a:stretch>
            <a:fillRect/>
          </a:stretch>
        </p:blipFill>
        <p:spPr>
          <a:xfrm>
            <a:off x="2882759" y="331985"/>
            <a:ext cx="2710596" cy="2750457"/>
          </a:xfrm>
          <a:prstGeom prst="rect">
            <a:avLst/>
          </a:prstGeom>
        </p:spPr>
      </p:pic>
      <p:pic>
        <p:nvPicPr>
          <p:cNvPr id="18" name="Picture 17" descr="Untitled-33.jpg"/>
          <p:cNvPicPr>
            <a:picLocks noChangeAspect="1"/>
          </p:cNvPicPr>
          <p:nvPr/>
        </p:nvPicPr>
        <p:blipFill>
          <a:blip r:embed="rId4" cstate="print"/>
          <a:srcRect l="12545" t="20197" r="12947" b="15163"/>
          <a:stretch>
            <a:fillRect/>
          </a:stretch>
        </p:blipFill>
        <p:spPr>
          <a:xfrm>
            <a:off x="5849256" y="3867604"/>
            <a:ext cx="2998826" cy="2714625"/>
          </a:xfrm>
          <a:prstGeom prst="rect">
            <a:avLst/>
          </a:prstGeom>
        </p:spPr>
      </p:pic>
      <p:pic>
        <p:nvPicPr>
          <p:cNvPr id="22" name="Picture 21" descr="Untitled-15.jpg"/>
          <p:cNvPicPr>
            <a:picLocks noChangeAspect="1"/>
          </p:cNvPicPr>
          <p:nvPr/>
        </p:nvPicPr>
        <p:blipFill>
          <a:blip r:embed="rId5" cstate="print"/>
          <a:srcRect l="11387" t="16414" r="8264" b="11501"/>
          <a:stretch>
            <a:fillRect/>
          </a:stretch>
        </p:blipFill>
        <p:spPr>
          <a:xfrm>
            <a:off x="7955690" y="383747"/>
            <a:ext cx="2944458" cy="2641600"/>
          </a:xfrm>
          <a:prstGeom prst="rect">
            <a:avLst/>
          </a:prstGeom>
        </p:spPr>
      </p:pic>
      <p:pic>
        <p:nvPicPr>
          <p:cNvPr id="13" name="Picture 2"/>
          <p:cNvPicPr>
            <a:picLocks noChangeAspect="1" noChangeArrowheads="1"/>
          </p:cNvPicPr>
          <p:nvPr/>
        </p:nvPicPr>
        <p:blipFill>
          <a:blip r:embed="rId6" cstate="print"/>
          <a:srcRect/>
          <a:stretch>
            <a:fillRect/>
          </a:stretch>
        </p:blipFill>
        <p:spPr bwMode="auto">
          <a:xfrm>
            <a:off x="10324857" y="123092"/>
            <a:ext cx="1720605" cy="1204548"/>
          </a:xfrm>
          <a:prstGeom prst="rect">
            <a:avLst/>
          </a:prstGeom>
          <a:noFill/>
          <a:ln w="9525">
            <a:noFill/>
            <a:miter lim="800000"/>
            <a:headEnd/>
            <a:tailEnd/>
          </a:ln>
          <a:effectLst/>
        </p:spPr>
      </p:pic>
      <p:pic>
        <p:nvPicPr>
          <p:cNvPr id="21" name="Picture 20" descr="Untitled-47.jpg">
            <a:extLst>
              <a:ext uri="{FF2B5EF4-FFF2-40B4-BE49-F238E27FC236}">
                <a16:creationId xmlns:a16="http://schemas.microsoft.com/office/drawing/2014/main" id="{229DCC01-AB8F-4824-A108-2B2A3842A5E4}"/>
              </a:ext>
            </a:extLst>
          </p:cNvPr>
          <p:cNvPicPr>
            <a:picLocks noChangeAspect="1"/>
          </p:cNvPicPr>
          <p:nvPr/>
        </p:nvPicPr>
        <p:blipFill>
          <a:blip r:embed="rId7" cstate="print"/>
          <a:srcRect l="12542" t="15514" r="13758" b="17077"/>
          <a:stretch>
            <a:fillRect/>
          </a:stretch>
        </p:blipFill>
        <p:spPr>
          <a:xfrm flipH="1">
            <a:off x="5367358" y="331985"/>
            <a:ext cx="2734221" cy="2545470"/>
          </a:xfrm>
          <a:prstGeom prst="rect">
            <a:avLst/>
          </a:prstGeom>
        </p:spPr>
      </p:pic>
      <p:pic>
        <p:nvPicPr>
          <p:cNvPr id="4" name="Picture 3">
            <a:extLst>
              <a:ext uri="{FF2B5EF4-FFF2-40B4-BE49-F238E27FC236}">
                <a16:creationId xmlns:a16="http://schemas.microsoft.com/office/drawing/2014/main" id="{F206CD28-1668-4B45-9F08-C643F5B0D78C}"/>
              </a:ext>
            </a:extLst>
          </p:cNvPr>
          <p:cNvPicPr>
            <a:picLocks noChangeAspect="1"/>
          </p:cNvPicPr>
          <p:nvPr/>
        </p:nvPicPr>
        <p:blipFill>
          <a:blip r:embed="rId8"/>
          <a:stretch>
            <a:fillRect/>
          </a:stretch>
        </p:blipFill>
        <p:spPr>
          <a:xfrm>
            <a:off x="2930182" y="3847114"/>
            <a:ext cx="2870610" cy="27146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6466" y="0"/>
            <a:ext cx="279535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FFCC00"/>
              </a:solidFill>
              <a:latin typeface="Arial Black" panose="020B0A04020102020204" pitchFamily="34" charset="0"/>
            </a:endParaRPr>
          </a:p>
        </p:txBody>
      </p:sp>
      <p:sp>
        <p:nvSpPr>
          <p:cNvPr id="11" name="Rectangle 10"/>
          <p:cNvSpPr/>
          <p:nvPr/>
        </p:nvSpPr>
        <p:spPr>
          <a:xfrm>
            <a:off x="134823" y="381420"/>
            <a:ext cx="2870200" cy="5170646"/>
          </a:xfrm>
          <a:prstGeom prst="rect">
            <a:avLst/>
          </a:prstGeom>
          <a:noFill/>
        </p:spPr>
        <p:txBody>
          <a:bodyPr wrap="square">
            <a:spAutoFit/>
          </a:bodyPr>
          <a:lstStyle/>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S</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K</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I</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R</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T</a:t>
            </a:r>
          </a:p>
          <a:p>
            <a:pPr algn="ctr"/>
            <a:r>
              <a:rPr lang="en-US" sz="54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rPr>
              <a:t>S</a:t>
            </a:r>
            <a:endParaRPr lang="en-US" sz="6000" b="1" dirty="0">
              <a:ln w="18000">
                <a:solidFill>
                  <a:srgbClr val="FFC000"/>
                </a:solidFill>
                <a:prstDash val="solid"/>
                <a:miter lim="800000"/>
              </a:ln>
              <a:solidFill>
                <a:schemeClr val="accent4">
                  <a:lumMod val="75000"/>
                </a:schemeClr>
              </a:solidFill>
              <a:effectLst>
                <a:outerShdw blurRad="25500" dist="23000" dir="7020000" algn="tl">
                  <a:srgbClr val="000000">
                    <a:alpha val="50000"/>
                  </a:srgbClr>
                </a:outerShdw>
              </a:effectLst>
              <a:latin typeface="Arial Black" panose="020B0A04020102020204" pitchFamily="34" charset="0"/>
            </a:endParaRPr>
          </a:p>
        </p:txBody>
      </p:sp>
      <p:sp>
        <p:nvSpPr>
          <p:cNvPr id="12" name="Rectangle 11"/>
          <p:cNvSpPr/>
          <p:nvPr/>
        </p:nvSpPr>
        <p:spPr>
          <a:xfrm>
            <a:off x="-1" y="0"/>
            <a:ext cx="449944"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2" cstate="print"/>
          <a:srcRect/>
          <a:stretch>
            <a:fillRect/>
          </a:stretch>
        </p:blipFill>
        <p:spPr bwMode="auto">
          <a:xfrm>
            <a:off x="10324857" y="123092"/>
            <a:ext cx="1720605" cy="1204548"/>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030457C3-ECB4-457D-9DE1-F7C8E24B31FA}"/>
              </a:ext>
            </a:extLst>
          </p:cNvPr>
          <p:cNvPicPr>
            <a:picLocks noChangeAspect="1"/>
          </p:cNvPicPr>
          <p:nvPr/>
        </p:nvPicPr>
        <p:blipFill>
          <a:blip r:embed="rId3"/>
          <a:stretch>
            <a:fillRect/>
          </a:stretch>
        </p:blipFill>
        <p:spPr>
          <a:xfrm>
            <a:off x="2976186" y="-57359"/>
            <a:ext cx="2867025" cy="3171825"/>
          </a:xfrm>
          <a:prstGeom prst="rect">
            <a:avLst/>
          </a:prstGeom>
        </p:spPr>
      </p:pic>
      <p:pic>
        <p:nvPicPr>
          <p:cNvPr id="5" name="Picture 4">
            <a:extLst>
              <a:ext uri="{FF2B5EF4-FFF2-40B4-BE49-F238E27FC236}">
                <a16:creationId xmlns:a16="http://schemas.microsoft.com/office/drawing/2014/main" id="{8243DEEE-9DCF-4274-90F7-9D763B869FD3}"/>
              </a:ext>
            </a:extLst>
          </p:cNvPr>
          <p:cNvPicPr>
            <a:picLocks noChangeAspect="1"/>
          </p:cNvPicPr>
          <p:nvPr/>
        </p:nvPicPr>
        <p:blipFill rotWithShape="1">
          <a:blip r:embed="rId4"/>
          <a:srcRect l="2974" b="7239"/>
          <a:stretch/>
        </p:blipFill>
        <p:spPr>
          <a:xfrm>
            <a:off x="3098221" y="3305176"/>
            <a:ext cx="3040527" cy="3295650"/>
          </a:xfrm>
          <a:prstGeom prst="rect">
            <a:avLst/>
          </a:prstGeom>
        </p:spPr>
      </p:pic>
      <p:pic>
        <p:nvPicPr>
          <p:cNvPr id="6" name="Picture 5">
            <a:extLst>
              <a:ext uri="{FF2B5EF4-FFF2-40B4-BE49-F238E27FC236}">
                <a16:creationId xmlns:a16="http://schemas.microsoft.com/office/drawing/2014/main" id="{67D0261C-2E76-48A2-B87B-1AB00C4ED1F5}"/>
              </a:ext>
            </a:extLst>
          </p:cNvPr>
          <p:cNvPicPr>
            <a:picLocks noChangeAspect="1"/>
          </p:cNvPicPr>
          <p:nvPr/>
        </p:nvPicPr>
        <p:blipFill>
          <a:blip r:embed="rId5"/>
          <a:stretch>
            <a:fillRect/>
          </a:stretch>
        </p:blipFill>
        <p:spPr>
          <a:xfrm>
            <a:off x="5881573" y="57150"/>
            <a:ext cx="2733675" cy="3295650"/>
          </a:xfrm>
          <a:prstGeom prst="rect">
            <a:avLst/>
          </a:prstGeom>
        </p:spPr>
      </p:pic>
      <p:pic>
        <p:nvPicPr>
          <p:cNvPr id="7" name="Picture 6">
            <a:extLst>
              <a:ext uri="{FF2B5EF4-FFF2-40B4-BE49-F238E27FC236}">
                <a16:creationId xmlns:a16="http://schemas.microsoft.com/office/drawing/2014/main" id="{CC1D7FDD-7959-417A-B3B4-7A789B218A68}"/>
              </a:ext>
            </a:extLst>
          </p:cNvPr>
          <p:cNvPicPr>
            <a:picLocks noChangeAspect="1"/>
          </p:cNvPicPr>
          <p:nvPr/>
        </p:nvPicPr>
        <p:blipFill>
          <a:blip r:embed="rId6"/>
          <a:stretch>
            <a:fillRect/>
          </a:stretch>
        </p:blipFill>
        <p:spPr>
          <a:xfrm>
            <a:off x="6096000" y="3028951"/>
            <a:ext cx="3038475" cy="3571875"/>
          </a:xfrm>
          <a:prstGeom prst="rect">
            <a:avLst/>
          </a:prstGeom>
        </p:spPr>
      </p:pic>
      <p:pic>
        <p:nvPicPr>
          <p:cNvPr id="8" name="Picture 7">
            <a:extLst>
              <a:ext uri="{FF2B5EF4-FFF2-40B4-BE49-F238E27FC236}">
                <a16:creationId xmlns:a16="http://schemas.microsoft.com/office/drawing/2014/main" id="{21EF25C6-2B83-4A15-B37E-BE543AE9CB1C}"/>
              </a:ext>
            </a:extLst>
          </p:cNvPr>
          <p:cNvPicPr>
            <a:picLocks noChangeAspect="1"/>
          </p:cNvPicPr>
          <p:nvPr/>
        </p:nvPicPr>
        <p:blipFill>
          <a:blip r:embed="rId7"/>
          <a:stretch>
            <a:fillRect/>
          </a:stretch>
        </p:blipFill>
        <p:spPr>
          <a:xfrm>
            <a:off x="9215814" y="2873692"/>
            <a:ext cx="2571750" cy="3571875"/>
          </a:xfrm>
          <a:prstGeom prst="rect">
            <a:avLst/>
          </a:prstGeom>
        </p:spPr>
      </p:pic>
    </p:spTree>
    <p:extLst>
      <p:ext uri="{BB962C8B-B14F-4D97-AF65-F5344CB8AC3E}">
        <p14:creationId xmlns:p14="http://schemas.microsoft.com/office/powerpoint/2010/main" val="3678913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9410" y="6367636"/>
            <a:ext cx="5588440" cy="1474759"/>
          </a:xfrm>
        </p:spPr>
        <p:txBody>
          <a:bodyPr/>
          <a:lstStyle/>
          <a:p>
            <a:endParaRPr lang="en-US" dirty="0"/>
          </a:p>
        </p:txBody>
      </p:sp>
      <p:sp>
        <p:nvSpPr>
          <p:cNvPr id="3" name="Text Placeholder 2"/>
          <p:cNvSpPr>
            <a:spLocks noGrp="1"/>
          </p:cNvSpPr>
          <p:nvPr>
            <p:ph type="body" idx="1"/>
          </p:nvPr>
        </p:nvSpPr>
        <p:spPr>
          <a:xfrm>
            <a:off x="831850" y="5198223"/>
            <a:ext cx="4375965" cy="891427"/>
          </a:xfrm>
        </p:spPr>
        <p:txBody>
          <a:bodyPr/>
          <a:lstStyle/>
          <a:p>
            <a:endParaRPr lang="en-US" dirty="0"/>
          </a:p>
        </p:txBody>
      </p:sp>
      <p:sp>
        <p:nvSpPr>
          <p:cNvPr id="4" name="Date Placeholder 3"/>
          <p:cNvSpPr>
            <a:spLocks noGrp="1"/>
          </p:cNvSpPr>
          <p:nvPr>
            <p:ph type="dt" sz="half" idx="10"/>
          </p:nvPr>
        </p:nvSpPr>
        <p:spPr>
          <a:xfrm>
            <a:off x="831850" y="6327776"/>
            <a:ext cx="2743200" cy="365125"/>
          </a:xfrm>
        </p:spPr>
        <p:txBody>
          <a:bodyPr/>
          <a:lstStyle/>
          <a:p>
            <a:fld id="{47AB8E7E-9EDA-4245-BAC4-361CF4009E30}" type="datetime2">
              <a:rPr lang="en-US" smtClean="0"/>
              <a:pPr/>
              <a:t>Wednesday, November 30,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68169-02B8-4943-9042-F7DF3B944D9C}" type="slidenum">
              <a:rPr lang="en-US" smtClean="0"/>
              <a:pPr/>
              <a:t>17</a:t>
            </a:fld>
            <a:endParaRPr lang="en-US"/>
          </a:p>
        </p:txBody>
      </p:sp>
      <p:sp>
        <p:nvSpPr>
          <p:cNvPr id="7" name="Rectangle 6"/>
          <p:cNvSpPr/>
          <p:nvPr/>
        </p:nvSpPr>
        <p:spPr>
          <a:xfrm>
            <a:off x="1" y="1"/>
            <a:ext cx="2841512" cy="63563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CC00"/>
                </a:solidFill>
                <a:latin typeface="Arial Black" panose="020B0A04020102020204" pitchFamily="34" charset="0"/>
              </a:rPr>
              <a:t>T</a:t>
            </a:r>
          </a:p>
          <a:p>
            <a:pPr algn="ctr"/>
            <a:r>
              <a:rPr lang="en-US" sz="6000" b="1" dirty="0">
                <a:solidFill>
                  <a:srgbClr val="FFCC00"/>
                </a:solidFill>
                <a:latin typeface="Arial Black" panose="020B0A04020102020204" pitchFamily="34" charset="0"/>
              </a:rPr>
              <a:t>S</a:t>
            </a:r>
          </a:p>
          <a:p>
            <a:pPr algn="ctr"/>
            <a:r>
              <a:rPr lang="en-US" sz="6000" b="1" dirty="0">
                <a:solidFill>
                  <a:srgbClr val="FFCC00"/>
                </a:solidFill>
                <a:latin typeface="Arial Black" panose="020B0A04020102020204" pitchFamily="34" charset="0"/>
              </a:rPr>
              <a:t>H</a:t>
            </a:r>
          </a:p>
          <a:p>
            <a:pPr algn="ctr"/>
            <a:r>
              <a:rPr lang="en-US" sz="6000" b="1" dirty="0">
                <a:solidFill>
                  <a:srgbClr val="FFCC00"/>
                </a:solidFill>
                <a:latin typeface="Arial Black" panose="020B0A04020102020204" pitchFamily="34" charset="0"/>
              </a:rPr>
              <a:t>I</a:t>
            </a:r>
          </a:p>
          <a:p>
            <a:pPr algn="ctr"/>
            <a:r>
              <a:rPr lang="en-US" sz="6000" b="1" dirty="0">
                <a:solidFill>
                  <a:srgbClr val="FFCC00"/>
                </a:solidFill>
                <a:latin typeface="Arial Black" panose="020B0A04020102020204" pitchFamily="34" charset="0"/>
              </a:rPr>
              <a:t>R</a:t>
            </a:r>
          </a:p>
          <a:p>
            <a:pPr algn="ctr"/>
            <a:r>
              <a:rPr lang="en-US" sz="6000" b="1" dirty="0">
                <a:solidFill>
                  <a:srgbClr val="FFCC00"/>
                </a:solidFill>
                <a:latin typeface="Arial Black" panose="020B0A04020102020204" pitchFamily="34" charset="0"/>
              </a:rPr>
              <a:t>T</a:t>
            </a:r>
          </a:p>
          <a:p>
            <a:pPr algn="ctr"/>
            <a:r>
              <a:rPr lang="en-US" sz="6000" b="1" dirty="0">
                <a:solidFill>
                  <a:srgbClr val="FFCC00"/>
                </a:solidFill>
                <a:latin typeface="Arial Black" panose="020B0A04020102020204" pitchFamily="34" charset="0"/>
              </a:rPr>
              <a:t>S</a:t>
            </a:r>
          </a:p>
        </p:txBody>
      </p:sp>
      <p:pic>
        <p:nvPicPr>
          <p:cNvPr id="8202" name="Picture 10" descr="Pulp Fiction Sex Tshirts Life Is Boring letter T Shirt for Men Hip Hop  Casual Movie Tops Sweatshirt Harajuku Clothes|T-Shirts| - AliExpr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8916" y="3124404"/>
            <a:ext cx="2114549" cy="2647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204" name="Picture 12" descr="Pin on Girl Cloth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447" r="-76" b="7013"/>
          <a:stretch/>
        </p:blipFill>
        <p:spPr bwMode="auto">
          <a:xfrm>
            <a:off x="5169582" y="3133724"/>
            <a:ext cx="2311437" cy="26327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206" name="Picture 14" descr="Zara Beez Men Color Combination Collar Neck Polo T-Shirt"/>
          <p:cNvPicPr>
            <a:picLocks noChangeAspect="1" noChangeArrowheads="1"/>
          </p:cNvPicPr>
          <p:nvPr/>
        </p:nvPicPr>
        <p:blipFill rotWithShape="1">
          <a:blip r:embed="rId4">
            <a:extLst>
              <a:ext uri="{28A0092B-C50C-407E-A947-70E740481C1C}">
                <a14:useLocalDpi xmlns:a14="http://schemas.microsoft.com/office/drawing/2010/main" val="0"/>
              </a:ext>
            </a:extLst>
          </a:blip>
          <a:srcRect l="6917" r="9021"/>
          <a:stretch/>
        </p:blipFill>
        <p:spPr bwMode="auto">
          <a:xfrm>
            <a:off x="7568273" y="3130366"/>
            <a:ext cx="1952625" cy="2632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208" name="Picture 16" descr="Buy Ladies Tank Tops, Polo Shirts &amp; T-Shirt | kramer.co.u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1249" y="3148892"/>
            <a:ext cx="2155376" cy="26327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6" name="Rectangle 15"/>
          <p:cNvSpPr/>
          <p:nvPr/>
        </p:nvSpPr>
        <p:spPr>
          <a:xfrm>
            <a:off x="7707086" y="6601767"/>
            <a:ext cx="4333561" cy="140677"/>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887200" y="1798655"/>
            <a:ext cx="153447" cy="4803112"/>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p:cNvPicPr>
            <a:picLocks noChangeAspect="1" noChangeArrowheads="1"/>
          </p:cNvPicPr>
          <p:nvPr/>
        </p:nvPicPr>
        <p:blipFill>
          <a:blip r:embed="rId6" cstate="print"/>
          <a:srcRect/>
          <a:stretch>
            <a:fillRect/>
          </a:stretch>
        </p:blipFill>
        <p:spPr bwMode="auto">
          <a:xfrm>
            <a:off x="10332442" y="131367"/>
            <a:ext cx="1720605" cy="1204548"/>
          </a:xfrm>
          <a:prstGeom prst="rect">
            <a:avLst/>
          </a:prstGeom>
          <a:noFill/>
          <a:ln w="9525">
            <a:noFill/>
            <a:miter lim="800000"/>
            <a:headEnd/>
            <a:tailEnd/>
          </a:ln>
          <a:effectLst/>
        </p:spPr>
      </p:pic>
      <p:pic>
        <p:nvPicPr>
          <p:cNvPr id="19" name="Picture 18">
            <a:extLst>
              <a:ext uri="{FF2B5EF4-FFF2-40B4-BE49-F238E27FC236}">
                <a16:creationId xmlns:a16="http://schemas.microsoft.com/office/drawing/2014/main" id="{E8CEE6CA-824D-4F85-AA85-A9478603D4F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00" t="2277" r="3509" b="2863"/>
          <a:stretch/>
        </p:blipFill>
        <p:spPr>
          <a:xfrm>
            <a:off x="2951236" y="161774"/>
            <a:ext cx="2256579" cy="2507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a:extLst>
              <a:ext uri="{FF2B5EF4-FFF2-40B4-BE49-F238E27FC236}">
                <a16:creationId xmlns:a16="http://schemas.microsoft.com/office/drawing/2014/main" id="{B8D4B1E4-4B86-44CC-94B9-25762A514BF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69125" y="146570"/>
            <a:ext cx="2597016" cy="2537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a:extLst>
              <a:ext uri="{FF2B5EF4-FFF2-40B4-BE49-F238E27FC236}">
                <a16:creationId xmlns:a16="http://schemas.microsoft.com/office/drawing/2014/main" id="{28D000A0-6E41-4BEC-A480-B110B037009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46636" y="170444"/>
            <a:ext cx="2475426" cy="25242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33870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74764" y="0"/>
            <a:ext cx="279535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CC00"/>
                </a:solidFill>
                <a:latin typeface="Arial Black" panose="020B0A04020102020204" pitchFamily="34" charset="0"/>
              </a:rPr>
              <a:t> </a:t>
            </a:r>
          </a:p>
        </p:txBody>
      </p:sp>
      <p:sp>
        <p:nvSpPr>
          <p:cNvPr id="20" name="Rectangle 19"/>
          <p:cNvSpPr/>
          <p:nvPr/>
        </p:nvSpPr>
        <p:spPr>
          <a:xfrm>
            <a:off x="302081" y="1034398"/>
            <a:ext cx="2870200" cy="5170646"/>
          </a:xfrm>
          <a:prstGeom prst="rect">
            <a:avLst/>
          </a:prstGeom>
          <a:noFill/>
        </p:spPr>
        <p:txBody>
          <a:bodyPr wrap="square">
            <a:spAutoFit/>
          </a:bodyPr>
          <a:lstStyle/>
          <a:p>
            <a:pPr algn="ctr"/>
            <a:r>
              <a:rPr lang="en-US" sz="5400" b="1" dirty="0">
                <a:ln w="18000">
                  <a:solidFill>
                    <a:srgbClr val="FFC000"/>
                  </a:solidFill>
                  <a:prstDash val="solid"/>
                  <a:miter lim="800000"/>
                </a:ln>
                <a:noFill/>
                <a:effectLst>
                  <a:outerShdw blurRad="25500" dist="23000" dir="7020000" algn="tl">
                    <a:srgbClr val="000000">
                      <a:alpha val="50000"/>
                    </a:srgbClr>
                  </a:outerShdw>
                </a:effectLst>
                <a:latin typeface="Arial Black" panose="020B0A04020102020204" pitchFamily="34" charset="0"/>
              </a:rPr>
              <a:t>O</a:t>
            </a:r>
          </a:p>
          <a:p>
            <a:pPr algn="ctr"/>
            <a:r>
              <a:rPr lang="en-US" sz="5400" b="1" dirty="0">
                <a:ln w="18000">
                  <a:solidFill>
                    <a:srgbClr val="FFC000"/>
                  </a:solidFill>
                  <a:prstDash val="solid"/>
                  <a:miter lim="800000"/>
                </a:ln>
                <a:noFill/>
                <a:effectLst>
                  <a:outerShdw blurRad="25500" dist="23000" dir="7020000" algn="tl">
                    <a:srgbClr val="000000">
                      <a:alpha val="50000"/>
                    </a:srgbClr>
                  </a:outerShdw>
                </a:effectLst>
                <a:latin typeface="Arial Black" panose="020B0A04020102020204" pitchFamily="34" charset="0"/>
              </a:rPr>
              <a:t>T</a:t>
            </a:r>
          </a:p>
          <a:p>
            <a:pPr algn="ctr"/>
            <a:r>
              <a:rPr lang="en-US" sz="5400" b="1" dirty="0">
                <a:ln w="18000">
                  <a:solidFill>
                    <a:srgbClr val="FFC000"/>
                  </a:solidFill>
                  <a:prstDash val="solid"/>
                  <a:miter lim="800000"/>
                </a:ln>
                <a:noFill/>
                <a:effectLst>
                  <a:outerShdw blurRad="25500" dist="23000" dir="7020000" algn="tl">
                    <a:srgbClr val="000000">
                      <a:alpha val="50000"/>
                    </a:srgbClr>
                  </a:outerShdw>
                </a:effectLst>
                <a:latin typeface="Arial Black" panose="020B0A04020102020204" pitchFamily="34" charset="0"/>
              </a:rPr>
              <a:t>H</a:t>
            </a:r>
          </a:p>
          <a:p>
            <a:pPr algn="ctr"/>
            <a:r>
              <a:rPr lang="en-US" sz="5400" b="1" dirty="0">
                <a:ln w="18000">
                  <a:solidFill>
                    <a:srgbClr val="FFC000"/>
                  </a:solidFill>
                  <a:prstDash val="solid"/>
                  <a:miter lim="800000"/>
                </a:ln>
                <a:noFill/>
                <a:effectLst>
                  <a:outerShdw blurRad="25500" dist="23000" dir="7020000" algn="tl">
                    <a:srgbClr val="000000">
                      <a:alpha val="50000"/>
                    </a:srgbClr>
                  </a:outerShdw>
                </a:effectLst>
                <a:latin typeface="Arial Black" panose="020B0A04020102020204" pitchFamily="34" charset="0"/>
              </a:rPr>
              <a:t>E</a:t>
            </a:r>
            <a:br>
              <a:rPr lang="en-US" sz="5400" b="1" dirty="0">
                <a:ln w="18000">
                  <a:solidFill>
                    <a:srgbClr val="FFC000"/>
                  </a:solidFill>
                  <a:prstDash val="solid"/>
                  <a:miter lim="800000"/>
                </a:ln>
                <a:noFill/>
                <a:effectLst>
                  <a:outerShdw blurRad="25500" dist="23000" dir="7020000" algn="tl">
                    <a:srgbClr val="000000">
                      <a:alpha val="50000"/>
                    </a:srgbClr>
                  </a:outerShdw>
                </a:effectLst>
                <a:latin typeface="Arial Black" panose="020B0A04020102020204" pitchFamily="34" charset="0"/>
              </a:rPr>
            </a:br>
            <a:r>
              <a:rPr lang="en-US" sz="5400" b="1" dirty="0">
                <a:ln w="18000">
                  <a:solidFill>
                    <a:srgbClr val="FFC000"/>
                  </a:solidFill>
                  <a:prstDash val="solid"/>
                  <a:miter lim="800000"/>
                </a:ln>
                <a:noFill/>
                <a:effectLst>
                  <a:outerShdw blurRad="25500" dist="23000" dir="7020000" algn="tl">
                    <a:srgbClr val="000000">
                      <a:alpha val="50000"/>
                    </a:srgbClr>
                  </a:outerShdw>
                </a:effectLst>
                <a:latin typeface="Arial Black" panose="020B0A04020102020204" pitchFamily="34" charset="0"/>
              </a:rPr>
              <a:t>R</a:t>
            </a:r>
          </a:p>
          <a:p>
            <a:pPr algn="ctr"/>
            <a:r>
              <a:rPr lang="en-US" sz="5400" b="1" dirty="0">
                <a:ln w="18000">
                  <a:solidFill>
                    <a:srgbClr val="FFC000"/>
                  </a:solidFill>
                  <a:prstDash val="solid"/>
                  <a:miter lim="800000"/>
                </a:ln>
                <a:noFill/>
                <a:effectLst>
                  <a:outerShdw blurRad="25500" dist="23000" dir="7020000" algn="tl">
                    <a:srgbClr val="000000">
                      <a:alpha val="50000"/>
                    </a:srgbClr>
                  </a:outerShdw>
                </a:effectLst>
                <a:latin typeface="Arial Black" panose="020B0A04020102020204" pitchFamily="34" charset="0"/>
              </a:rPr>
              <a:t>S</a:t>
            </a:r>
            <a:endParaRPr lang="en-US" sz="6000" b="1" dirty="0">
              <a:ln w="18000">
                <a:solidFill>
                  <a:srgbClr val="FFC000"/>
                </a:solidFill>
                <a:prstDash val="solid"/>
                <a:miter lim="800000"/>
              </a:ln>
              <a:noFill/>
              <a:effectLst>
                <a:outerShdw blurRad="25500" dist="23000" dir="7020000" algn="tl">
                  <a:srgbClr val="000000">
                    <a:alpha val="50000"/>
                  </a:srgbClr>
                </a:outerShdw>
              </a:effectLst>
              <a:latin typeface="Arial Black" panose="020B0A04020102020204" pitchFamily="34" charset="0"/>
            </a:endParaRPr>
          </a:p>
        </p:txBody>
      </p:sp>
      <p:sp>
        <p:nvSpPr>
          <p:cNvPr id="21" name="Rectangle 20"/>
          <p:cNvSpPr/>
          <p:nvPr/>
        </p:nvSpPr>
        <p:spPr>
          <a:xfrm>
            <a:off x="-1" y="0"/>
            <a:ext cx="449944"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2" cstate="print"/>
          <a:srcRect/>
          <a:stretch>
            <a:fillRect/>
          </a:stretch>
        </p:blipFill>
        <p:spPr bwMode="auto">
          <a:xfrm>
            <a:off x="10307272" y="131884"/>
            <a:ext cx="1720605" cy="1204548"/>
          </a:xfrm>
          <a:prstGeom prst="rect">
            <a:avLst/>
          </a:prstGeom>
          <a:noFill/>
          <a:ln w="9525">
            <a:noFill/>
            <a:miter lim="800000"/>
            <a:headEnd/>
            <a:tailEnd/>
          </a:ln>
          <a:effectLst/>
        </p:spPr>
      </p:pic>
      <p:pic>
        <p:nvPicPr>
          <p:cNvPr id="13" name="Picture 12">
            <a:extLst>
              <a:ext uri="{FF2B5EF4-FFF2-40B4-BE49-F238E27FC236}">
                <a16:creationId xmlns:a16="http://schemas.microsoft.com/office/drawing/2014/main" id="{7ACF1C3D-6988-40F1-8399-2515573B3F6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19" b="97848" l="1899" r="98734">
                        <a14:foregroundMark x1="15823" y1="8481" x2="36329" y2="43797"/>
                        <a14:foregroundMark x1="36962" y1="8608" x2="44684" y2="41139"/>
                        <a14:foregroundMark x1="8608" y1="25949" x2="24430" y2="43924"/>
                        <a14:foregroundMark x1="20633" y1="6203" x2="32405" y2="6962"/>
                        <a14:foregroundMark x1="7468" y1="20506" x2="7468" y2="22152"/>
                        <a14:foregroundMark x1="65570" y1="5570" x2="83797" y2="44810"/>
                        <a14:foregroundMark x1="92405" y1="41519" x2="59114" y2="15190"/>
                        <a14:foregroundMark x1="71519" y1="11519" x2="90633" y2="24177"/>
                        <a14:foregroundMark x1="78354" y1="6709" x2="92025" y2="19747"/>
                        <a14:foregroundMark x1="54937" y1="27848" x2="65443" y2="43797"/>
                        <a14:foregroundMark x1="65316" y1="55696" x2="71392" y2="93671"/>
                        <a14:foregroundMark x1="55570" y1="91392" x2="65063" y2="81139"/>
                        <a14:foregroundMark x1="93291" y1="91392" x2="82152" y2="58987"/>
                        <a14:foregroundMark x1="68101" y1="56329" x2="78101" y2="56329"/>
                        <a14:foregroundMark x1="35190" y1="21772" x2="33924" y2="26456"/>
                        <a14:foregroundMark x1="65949" y1="54304" x2="64430" y2="56203"/>
                        <a14:foregroundMark x1="33924" y1="72785" x2="33924" y2="76329"/>
                        <a14:foregroundMark x1="80380" y1="72911" x2="80506" y2="76582"/>
                        <a14:foregroundMark x1="36203" y1="77595" x2="40127" y2="74430"/>
                        <a14:foregroundMark x1="26076" y1="9367" x2="26835" y2="10633"/>
                        <a14:foregroundMark x1="16962" y1="23671" x2="21646" y2="27468"/>
                      </a14:backgroundRemoval>
                    </a14:imgEffect>
                  </a14:imgLayer>
                </a14:imgProps>
              </a:ext>
              <a:ext uri="{28A0092B-C50C-407E-A947-70E740481C1C}">
                <a14:useLocalDpi xmlns:a14="http://schemas.microsoft.com/office/drawing/2010/main" val="0"/>
              </a:ext>
            </a:extLst>
          </a:blip>
          <a:srcRect t="49121"/>
          <a:stretch/>
        </p:blipFill>
        <p:spPr>
          <a:xfrm>
            <a:off x="3042517" y="100742"/>
            <a:ext cx="5943600" cy="3024033"/>
          </a:xfrm>
          <a:prstGeom prst="rect">
            <a:avLst/>
          </a:prstGeom>
        </p:spPr>
      </p:pic>
      <p:pic>
        <p:nvPicPr>
          <p:cNvPr id="14" name="Picture 13">
            <a:extLst>
              <a:ext uri="{FF2B5EF4-FFF2-40B4-BE49-F238E27FC236}">
                <a16:creationId xmlns:a16="http://schemas.microsoft.com/office/drawing/2014/main" id="{20FA3227-6FB4-4D4C-8790-9B173CF527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3642115" y="3057008"/>
            <a:ext cx="2231949" cy="2975932"/>
          </a:xfrm>
          <a:prstGeom prst="rect">
            <a:avLst/>
          </a:prstGeom>
        </p:spPr>
      </p:pic>
      <p:pic>
        <p:nvPicPr>
          <p:cNvPr id="15" name="Picture 14">
            <a:extLst>
              <a:ext uri="{FF2B5EF4-FFF2-40B4-BE49-F238E27FC236}">
                <a16:creationId xmlns:a16="http://schemas.microsoft.com/office/drawing/2014/main" id="{60B046B5-482C-4DD1-8A79-CA48FA73378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3898" y="3225517"/>
            <a:ext cx="2845198" cy="25361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3804F556-15AC-4B3F-A0FC-A9BD83CF78F0}"/>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646" b="99367" l="759" r="99241">
                        <a14:foregroundMark x1="65823" y1="8608" x2="83797" y2="42278"/>
                        <a14:foregroundMark x1="67848" y1="5696" x2="80506" y2="7595"/>
                        <a14:foregroundMark x1="67848" y1="57215" x2="78987" y2="93418"/>
                        <a14:foregroundMark x1="37468" y1="62405" x2="5063" y2="85696"/>
                        <a14:foregroundMark x1="17975" y1="58481" x2="7975" y2="76329"/>
                        <a14:foregroundMark x1="19747" y1="57848" x2="30506" y2="61013"/>
                        <a14:foregroundMark x1="44937" y1="87722" x2="43165" y2="71013"/>
                        <a14:foregroundMark x1="33291" y1="93544" x2="16709" y2="86835"/>
                        <a14:foregroundMark x1="5443" y1="87975" x2="4430" y2="76835"/>
                        <a14:foregroundMark x1="3038" y1="83165" x2="3671" y2="81899"/>
                        <a14:foregroundMark x1="65443" y1="58987" x2="54430" y2="84684"/>
                        <a14:foregroundMark x1="68354" y1="76203" x2="63291" y2="86456"/>
                        <a14:foregroundMark x1="85443" y1="9873" x2="85316" y2="35696"/>
                        <a14:foregroundMark x1="59873" y1="20506" x2="69367" y2="41899"/>
                        <a14:foregroundMark x1="57595" y1="23671" x2="56962" y2="34557"/>
                        <a14:foregroundMark x1="92405" y1="20127" x2="96329" y2="35316"/>
                        <a14:foregroundMark x1="4684" y1="74684" x2="6329" y2="75949"/>
                        <a14:foregroundMark x1="87089" y1="61772" x2="86582" y2="84177"/>
                        <a14:foregroundMark x1="6203" y1="70253" x2="5696" y2="69620"/>
                        <a14:foregroundMark x1="45063" y1="73544" x2="46962" y2="83291"/>
                      </a14:backgroundRemoval>
                    </a14:imgEffect>
                  </a14:imgLayer>
                </a14:imgProps>
              </a:ext>
              <a:ext uri="{28A0092B-C50C-407E-A947-70E740481C1C}">
                <a14:useLocalDpi xmlns:a14="http://schemas.microsoft.com/office/drawing/2010/main" val="0"/>
              </a:ext>
            </a:extLst>
          </a:blip>
          <a:srcRect l="-3978" r="48979" b="47623"/>
          <a:stretch/>
        </p:blipFill>
        <p:spPr>
          <a:xfrm>
            <a:off x="9091254" y="3936883"/>
            <a:ext cx="3065452" cy="3024033"/>
          </a:xfrm>
          <a:prstGeom prst="rect">
            <a:avLst/>
          </a:prstGeom>
        </p:spPr>
      </p:pic>
      <p:pic>
        <p:nvPicPr>
          <p:cNvPr id="17" name="Picture 16">
            <a:extLst>
              <a:ext uri="{FF2B5EF4-FFF2-40B4-BE49-F238E27FC236}">
                <a16:creationId xmlns:a16="http://schemas.microsoft.com/office/drawing/2014/main" id="{FB673B3F-2EDC-4F9A-A716-DD7D67CFDE9E}"/>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633" b="99873" l="0" r="100000">
                        <a14:foregroundMark x1="66203" y1="7975" x2="76329" y2="45823"/>
                        <a14:foregroundMark x1="65949" y1="55316" x2="81899" y2="92911"/>
                        <a14:foregroundMark x1="19494" y1="55316" x2="37215" y2="92911"/>
                        <a14:foregroundMark x1="63544" y1="11266" x2="56709" y2="15570"/>
                        <a14:foregroundMark x1="91266" y1="16582" x2="87468" y2="9747"/>
                        <a14:foregroundMark x1="18608" y1="78228" x2="28734" y2="83797"/>
                      </a14:backgroundRemoval>
                    </a14:imgEffect>
                  </a14:imgLayer>
                </a14:imgProps>
              </a:ext>
              <a:ext uri="{28A0092B-C50C-407E-A947-70E740481C1C}">
                <a14:useLocalDpi xmlns:a14="http://schemas.microsoft.com/office/drawing/2010/main" val="0"/>
              </a:ext>
            </a:extLst>
          </a:blip>
          <a:srcRect l="49272" b="51591"/>
          <a:stretch/>
        </p:blipFill>
        <p:spPr>
          <a:xfrm>
            <a:off x="9422996" y="1458727"/>
            <a:ext cx="2657657" cy="2536174"/>
          </a:xfrm>
          <a:prstGeom prst="rect">
            <a:avLst/>
          </a:prstGeom>
        </p:spPr>
      </p:pic>
    </p:spTree>
    <p:extLst>
      <p:ext uri="{BB962C8B-B14F-4D97-AF65-F5344CB8AC3E}">
        <p14:creationId xmlns:p14="http://schemas.microsoft.com/office/powerpoint/2010/main" val="425931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 y="0"/>
            <a:ext cx="3060701" cy="1447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173186" y="4328886"/>
            <a:ext cx="8853714" cy="2308324"/>
          </a:xfrm>
          <a:prstGeom prst="rect">
            <a:avLst/>
          </a:prstGeom>
        </p:spPr>
        <p:txBody>
          <a:bodyPr wrap="square">
            <a:spAutoFit/>
          </a:bodyPr>
          <a:lstStyle/>
          <a:p>
            <a:pPr marL="285750" indent="-285750">
              <a:buFont typeface="Wingdings" panose="05000000000000000000" pitchFamily="2" charset="2"/>
              <a:buChar char="ü"/>
            </a:pPr>
            <a:r>
              <a:rPr lang="en-US" b="1" u="sng" dirty="0"/>
              <a:t>SPARK TEXTILES </a:t>
            </a:r>
            <a:r>
              <a:rPr lang="en-US" dirty="0"/>
              <a:t>is dealing with compliant factories such as with all applicable social, ethical, environment and quality systems. </a:t>
            </a:r>
          </a:p>
          <a:p>
            <a:endParaRPr lang="en-US" dirty="0"/>
          </a:p>
          <a:p>
            <a:pPr marL="285750" indent="-285750">
              <a:buFont typeface="Wingdings" panose="05000000000000000000" pitchFamily="2" charset="2"/>
              <a:buChar char="ü"/>
            </a:pPr>
            <a:r>
              <a:rPr lang="en-US" dirty="0"/>
              <a:t>Maintaining sustainable health and safety environment in factories. It is our core and most important task. To achieve this goal we regularly train our manpower with regards to safety standard issues and initiating steps to increase our capacity. Our management team is working proactively to improve the standards where ever it is possible. </a:t>
            </a:r>
          </a:p>
          <a:p>
            <a:endParaRPr lang="en-US" dirty="0"/>
          </a:p>
        </p:txBody>
      </p:sp>
      <p:sp>
        <p:nvSpPr>
          <p:cNvPr id="2" name="Title 1"/>
          <p:cNvSpPr>
            <a:spLocks noGrp="1"/>
          </p:cNvSpPr>
          <p:nvPr>
            <p:ph type="title"/>
          </p:nvPr>
        </p:nvSpPr>
        <p:spPr>
          <a:xfrm>
            <a:off x="5805258" y="474435"/>
            <a:ext cx="7627257" cy="726831"/>
          </a:xfrm>
        </p:spPr>
        <p:txBody>
          <a:bodyPr>
            <a:normAutofit fontScale="90000"/>
          </a:bodyPr>
          <a:lstStyle/>
          <a:p>
            <a:r>
              <a:rPr lang="en-US" sz="3200" b="1" dirty="0">
                <a:solidFill>
                  <a:schemeClr val="tx1">
                    <a:lumMod val="95000"/>
                    <a:lumOff val="5000"/>
                  </a:schemeClr>
                </a:solidFill>
                <a:latin typeface="Arial Black" panose="020B0A04020102020204" pitchFamily="34" charset="0"/>
              </a:rPr>
              <a:t>Factory Affiliation</a:t>
            </a:r>
            <a:br>
              <a:rPr lang="en-US" sz="3200" b="1" dirty="0">
                <a:solidFill>
                  <a:schemeClr val="tx1">
                    <a:lumMod val="95000"/>
                    <a:lumOff val="5000"/>
                  </a:schemeClr>
                </a:solidFill>
                <a:latin typeface="Arial Black" panose="020B0A04020102020204" pitchFamily="34" charset="0"/>
              </a:rPr>
            </a:br>
            <a:r>
              <a:rPr lang="en-US" sz="3200" dirty="0">
                <a:solidFill>
                  <a:schemeClr val="tx1">
                    <a:lumMod val="95000"/>
                    <a:lumOff val="5000"/>
                  </a:schemeClr>
                </a:solidFill>
                <a:latin typeface="Arial Black" pitchFamily="34" charset="0"/>
                <a:cs typeface="Arial" pitchFamily="34" charset="0"/>
              </a:rPr>
              <a:t>Certificates</a:t>
            </a:r>
            <a:r>
              <a:rPr lang="en-US" sz="2000" b="1" dirty="0">
                <a:solidFill>
                  <a:schemeClr val="tx1">
                    <a:lumMod val="95000"/>
                    <a:lumOff val="5000"/>
                  </a:schemeClr>
                </a:solidFill>
                <a:latin typeface="Arial Black" panose="020B0A04020102020204" pitchFamily="34" charset="0"/>
              </a:rPr>
              <a:t> </a:t>
            </a:r>
          </a:p>
        </p:txBody>
      </p:sp>
      <p:pic>
        <p:nvPicPr>
          <p:cNvPr id="5" name="Picture 2" descr="RSC | RMG Sustainability Council | Banglade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6722" y="1747000"/>
            <a:ext cx="1909328" cy="6223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ages - Worldwide Responsible Accredited Produc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9715" y="2772879"/>
            <a:ext cx="1164070" cy="115242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BENEFITS OF SEDEX AUDITS: SEDEX Audits repor | Ultimate Certification  Services Pvt. Lt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2100" y="2584451"/>
            <a:ext cx="1529286" cy="1529284"/>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logo-bsci â GazelleÂ®"/>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4434" y="1596298"/>
            <a:ext cx="1851118" cy="92556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confidence in textiles - rivierahome.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9132" y="2605853"/>
            <a:ext cx="1715878" cy="1715878"/>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USDA ORGANIC Logo Vector (.AI) Free Download"/>
          <p:cNvPicPr>
            <a:picLocks noChangeAspect="1" noChangeArrowheads="1"/>
          </p:cNvPicPr>
          <p:nvPr/>
        </p:nvPicPr>
        <p:blipFill rotWithShape="1">
          <a:blip r:embed="rId8">
            <a:extLst>
              <a:ext uri="{28A0092B-C50C-407E-A947-70E740481C1C}">
                <a14:useLocalDpi xmlns:a14="http://schemas.microsoft.com/office/drawing/2010/main" val="0"/>
              </a:ext>
            </a:extLst>
          </a:blip>
          <a:srcRect b="6762"/>
          <a:stretch/>
        </p:blipFill>
        <p:spPr bwMode="auto">
          <a:xfrm>
            <a:off x="3571937" y="2714022"/>
            <a:ext cx="1264948" cy="127014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Better Work - Improving garment industry conditions"/>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7938" y="1555620"/>
            <a:ext cx="2090948" cy="1005060"/>
          </a:xfrm>
          <a:prstGeom prst="rect">
            <a:avLst/>
          </a:prstGeom>
          <a:noFill/>
          <a:ln>
            <a:noFill/>
          </a:ln>
        </p:spPr>
      </p:pic>
      <p:pic>
        <p:nvPicPr>
          <p:cNvPr id="24" name="Picture 23" descr="badge.png"/>
          <p:cNvPicPr>
            <a:picLocks noChangeAspect="1"/>
          </p:cNvPicPr>
          <p:nvPr/>
        </p:nvPicPr>
        <p:blipFill>
          <a:blip r:embed="rId10" cstate="print">
            <a:duotone>
              <a:schemeClr val="accent4">
                <a:shade val="45000"/>
                <a:satMod val="135000"/>
              </a:schemeClr>
              <a:prstClr val="white"/>
            </a:duotone>
            <a:lum contrast="30000"/>
          </a:blip>
          <a:stretch>
            <a:fillRect/>
          </a:stretch>
        </p:blipFill>
        <p:spPr>
          <a:xfrm>
            <a:off x="4977797" y="228600"/>
            <a:ext cx="926795" cy="926795"/>
          </a:xfrm>
          <a:prstGeom prst="rect">
            <a:avLst/>
          </a:prstGeom>
        </p:spPr>
      </p:pic>
      <p:pic>
        <p:nvPicPr>
          <p:cNvPr id="1026" name="Picture 2" descr="LEED GOLD: Guided by a Bigger Purpose | Garden of Life">
            <a:extLst>
              <a:ext uri="{FF2B5EF4-FFF2-40B4-BE49-F238E27FC236}">
                <a16:creationId xmlns:a16="http://schemas.microsoft.com/office/drawing/2014/main" id="{B19F47A6-14DC-4175-FFE4-0203093CBE0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394478" y="2916774"/>
            <a:ext cx="1274242" cy="10010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etter Cotton Initiative (BCI) - Sustainable &amp; Refashioned Design by Buddha  Jeans Sustainable &amp; Refashioned Design by Buddha Jeans">
            <a:extLst>
              <a:ext uri="{FF2B5EF4-FFF2-40B4-BE49-F238E27FC236}">
                <a16:creationId xmlns:a16="http://schemas.microsoft.com/office/drawing/2014/main" id="{ECAD3BE5-B879-F758-3C8D-9859FEBA436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21103" y="1809864"/>
            <a:ext cx="2077358" cy="6662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13" cstate="print"/>
          <a:srcRect/>
          <a:stretch>
            <a:fillRect/>
          </a:stretch>
        </p:blipFill>
        <p:spPr bwMode="auto">
          <a:xfrm>
            <a:off x="10135219" y="140331"/>
            <a:ext cx="1720605" cy="1204548"/>
          </a:xfrm>
          <a:prstGeom prst="rect">
            <a:avLst/>
          </a:prstGeom>
          <a:noFill/>
          <a:ln w="9525">
            <a:noFill/>
            <a:miter lim="800000"/>
            <a:headEnd/>
            <a:tailEnd/>
          </a:ln>
          <a:effectLst/>
        </p:spPr>
      </p:pic>
      <p:pic>
        <p:nvPicPr>
          <p:cNvPr id="12" name="Picture 11">
            <a:extLst>
              <a:ext uri="{FF2B5EF4-FFF2-40B4-BE49-F238E27FC236}">
                <a16:creationId xmlns:a16="http://schemas.microsoft.com/office/drawing/2014/main" id="{6FC2B06C-CA5A-41EB-A50E-E491B5F4D78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860" y="1450040"/>
            <a:ext cx="3072881" cy="5407960"/>
          </a:xfrm>
          <a:prstGeom prst="rect">
            <a:avLst/>
          </a:prstGeom>
        </p:spPr>
      </p:pic>
    </p:spTree>
    <p:extLst>
      <p:ext uri="{BB962C8B-B14F-4D97-AF65-F5344CB8AC3E}">
        <p14:creationId xmlns:p14="http://schemas.microsoft.com/office/powerpoint/2010/main" val="1135171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069" y="0"/>
            <a:ext cx="386284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49969" y="1946695"/>
            <a:ext cx="7857033" cy="5078313"/>
          </a:xfrm>
          <a:prstGeom prst="rect">
            <a:avLst/>
          </a:prstGeom>
        </p:spPr>
        <p:txBody>
          <a:bodyPr wrap="square">
            <a:spAutoFit/>
          </a:bodyPr>
          <a:lstStyle/>
          <a:p>
            <a:pPr algn="just"/>
            <a:r>
              <a:rPr lang="en-US" b="1" dirty="0">
                <a:solidFill>
                  <a:schemeClr val="tx1">
                    <a:lumMod val="95000"/>
                    <a:lumOff val="5000"/>
                  </a:schemeClr>
                </a:solidFill>
              </a:rPr>
              <a:t>“SPARK” </a:t>
            </a:r>
            <a:r>
              <a:rPr lang="en-US" dirty="0"/>
              <a:t>is an unparallel Garment buying house in Bangladesh  strictly adhering to international standard of quality garments since 2009. It has been rendering widespread buying, sourcing, producing &amp; product development service for all apparel buyers since its inceptions. It is a one stop buying management house ensuring world class quality products as well as arranging product of garments of all kind &amp; ranges with quick turnaround</a:t>
            </a:r>
          </a:p>
          <a:p>
            <a:pPr algn="just"/>
            <a:r>
              <a:rPr lang="en-US" b="1" dirty="0">
                <a:solidFill>
                  <a:schemeClr val="tx1">
                    <a:lumMod val="95000"/>
                    <a:lumOff val="5000"/>
                  </a:schemeClr>
                </a:solidFill>
              </a:rPr>
              <a:t>“SPARK”</a:t>
            </a:r>
            <a:r>
              <a:rPr lang="en-US" dirty="0">
                <a:solidFill>
                  <a:schemeClr val="tx1">
                    <a:lumMod val="95000"/>
                    <a:lumOff val="5000"/>
                  </a:schemeClr>
                </a:solidFill>
              </a:rPr>
              <a:t> is running with well qualified , well experienced and results oriented individuals in the global market. We ensure you to cater high quality garments which can compete global market to make sure continue fascinating journey within the new revolution. </a:t>
            </a:r>
          </a:p>
          <a:p>
            <a:pPr algn="just"/>
            <a:r>
              <a:rPr lang="en-US" dirty="0">
                <a:solidFill>
                  <a:schemeClr val="tx1">
                    <a:lumMod val="95000"/>
                    <a:lumOff val="5000"/>
                  </a:schemeClr>
                </a:solidFill>
              </a:rPr>
              <a:t>We welcome you to visit our Cooperate office at Uttara, Dhaka Bangladesh  and as well as associate factories with the assurance that you will certainly be satisfied with our performance and working environments. </a:t>
            </a:r>
          </a:p>
          <a:p>
            <a:pPr algn="just"/>
            <a:endParaRPr lang="en-US" dirty="0">
              <a:solidFill>
                <a:schemeClr val="tx1">
                  <a:lumMod val="95000"/>
                  <a:lumOff val="5000"/>
                </a:schemeClr>
              </a:solidFill>
            </a:endParaRPr>
          </a:p>
          <a:p>
            <a:pPr algn="just"/>
            <a:r>
              <a:rPr lang="en-US" dirty="0"/>
              <a:t>We look forward to the coming days with determination to remain faithful to our customers/clients. May Allah guide us and help us in every step of our profession.</a:t>
            </a:r>
          </a:p>
          <a:p>
            <a:pPr algn="just"/>
            <a:endParaRPr lang="en-US" dirty="0"/>
          </a:p>
          <a:p>
            <a:pPr algn="r"/>
            <a:r>
              <a:rPr lang="en-US" b="1" dirty="0" err="1"/>
              <a:t>Muhummad</a:t>
            </a:r>
            <a:r>
              <a:rPr lang="en-US" b="1" dirty="0"/>
              <a:t> Hasan </a:t>
            </a:r>
          </a:p>
        </p:txBody>
      </p:sp>
      <p:sp>
        <p:nvSpPr>
          <p:cNvPr id="2" name="Title 1"/>
          <p:cNvSpPr>
            <a:spLocks noGrp="1"/>
          </p:cNvSpPr>
          <p:nvPr>
            <p:ph type="title"/>
          </p:nvPr>
        </p:nvSpPr>
        <p:spPr>
          <a:xfrm>
            <a:off x="4322536" y="557508"/>
            <a:ext cx="5692321" cy="1100842"/>
          </a:xfrm>
        </p:spPr>
        <p:txBody>
          <a:bodyPr>
            <a:normAutofit/>
          </a:bodyPr>
          <a:lstStyle/>
          <a:p>
            <a:r>
              <a:rPr lang="en-US" sz="4000" b="1" dirty="0">
                <a:solidFill>
                  <a:schemeClr val="tx1">
                    <a:lumMod val="95000"/>
                    <a:lumOff val="5000"/>
                  </a:schemeClr>
                </a:solidFill>
                <a:latin typeface="Arial Black" panose="020B0A04020102020204" pitchFamily="34" charset="0"/>
              </a:rPr>
              <a:t>Message from</a:t>
            </a:r>
            <a:endParaRPr lang="en-US" sz="4000" dirty="0">
              <a:solidFill>
                <a:schemeClr val="tx1">
                  <a:lumMod val="95000"/>
                  <a:lumOff val="5000"/>
                </a:schemeClr>
              </a:solidFill>
              <a:latin typeface="Arial" pitchFamily="34" charset="0"/>
              <a:cs typeface="Arial" pitchFamily="34" charset="0"/>
            </a:endParaRPr>
          </a:p>
        </p:txBody>
      </p:sp>
      <p:sp>
        <p:nvSpPr>
          <p:cNvPr id="12" name="Rectangle 11"/>
          <p:cNvSpPr/>
          <p:nvPr/>
        </p:nvSpPr>
        <p:spPr>
          <a:xfrm>
            <a:off x="4322536" y="1298149"/>
            <a:ext cx="3555372" cy="523220"/>
          </a:xfrm>
          <a:prstGeom prst="rect">
            <a:avLst/>
          </a:prstGeom>
        </p:spPr>
        <p:txBody>
          <a:bodyPr wrap="square">
            <a:spAutoFit/>
          </a:bodyPr>
          <a:lstStyle/>
          <a:p>
            <a:r>
              <a:rPr lang="en-US" sz="2800" b="1" dirty="0">
                <a:solidFill>
                  <a:srgbClr val="F29000"/>
                </a:solidFill>
                <a:latin typeface="Arial" pitchFamily="34" charset="0"/>
                <a:cs typeface="Arial" pitchFamily="34" charset="0"/>
              </a:rPr>
              <a:t>Managing Partner  </a:t>
            </a:r>
            <a:endParaRPr lang="en-US" sz="2800" b="1" dirty="0">
              <a:solidFill>
                <a:srgbClr val="F29000"/>
              </a:solidFill>
            </a:endParaRPr>
          </a:p>
        </p:txBody>
      </p:sp>
      <p:pic>
        <p:nvPicPr>
          <p:cNvPr id="10" name="Picture 2"/>
          <p:cNvPicPr>
            <a:picLocks noChangeAspect="1" noChangeArrowheads="1"/>
          </p:cNvPicPr>
          <p:nvPr/>
        </p:nvPicPr>
        <p:blipFill>
          <a:blip r:embed="rId2" cstate="print"/>
          <a:srcRect/>
          <a:stretch>
            <a:fillRect/>
          </a:stretch>
        </p:blipFill>
        <p:spPr bwMode="auto">
          <a:xfrm>
            <a:off x="10008333" y="149467"/>
            <a:ext cx="1826114" cy="1389187"/>
          </a:xfrm>
          <a:prstGeom prst="rect">
            <a:avLst/>
          </a:prstGeom>
          <a:noFill/>
          <a:ln w="9525">
            <a:noFill/>
            <a:miter lim="800000"/>
            <a:headEnd/>
            <a:tailEnd/>
          </a:ln>
          <a:effectLst/>
        </p:spPr>
      </p:pic>
      <p:pic>
        <p:nvPicPr>
          <p:cNvPr id="13" name="Picture 2"/>
          <p:cNvPicPr>
            <a:picLocks noChangeAspect="1" noChangeArrowheads="1"/>
          </p:cNvPicPr>
          <p:nvPr/>
        </p:nvPicPr>
        <p:blipFill>
          <a:blip r:embed="rId3" cstate="print"/>
          <a:srcRect/>
          <a:stretch>
            <a:fillRect/>
          </a:stretch>
        </p:blipFill>
        <p:spPr bwMode="auto">
          <a:xfrm>
            <a:off x="1075347" y="2259620"/>
            <a:ext cx="2117435" cy="1766765"/>
          </a:xfrm>
          <a:prstGeom prst="rect">
            <a:avLst/>
          </a:prstGeom>
          <a:noFill/>
          <a:ln w="9525">
            <a:noFill/>
            <a:miter lim="800000"/>
            <a:headEnd/>
            <a:tailEnd/>
          </a:ln>
          <a:effectLst/>
        </p:spPr>
      </p:pic>
    </p:spTree>
    <p:extLst>
      <p:ext uri="{BB962C8B-B14F-4D97-AF65-F5344CB8AC3E}">
        <p14:creationId xmlns:p14="http://schemas.microsoft.com/office/powerpoint/2010/main" val="3166234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 y="0"/>
            <a:ext cx="3057527" cy="1447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82866" y="384407"/>
            <a:ext cx="2654300" cy="538609"/>
          </a:xfrm>
          <a:prstGeom prst="rect">
            <a:avLst/>
          </a:prstGeom>
        </p:spPr>
        <p:txBody>
          <a:bodyPr wrap="square">
            <a:spAutoFit/>
          </a:bodyPr>
          <a:lstStyle/>
          <a:p>
            <a:r>
              <a:rPr lang="en-US" sz="2900" b="1" dirty="0">
                <a:solidFill>
                  <a:schemeClr val="tx1">
                    <a:lumMod val="95000"/>
                    <a:lumOff val="5000"/>
                  </a:schemeClr>
                </a:solidFill>
                <a:latin typeface="Arial Black" panose="020B0A04020102020204" pitchFamily="34" charset="0"/>
              </a:rPr>
              <a:t>Our Clients</a:t>
            </a:r>
            <a:endParaRPr lang="en-US" sz="2900" dirty="0"/>
          </a:p>
        </p:txBody>
      </p:sp>
      <p:pic>
        <p:nvPicPr>
          <p:cNvPr id="11" name="Picture 10" descr="brand.png"/>
          <p:cNvPicPr>
            <a:picLocks noChangeAspect="1"/>
          </p:cNvPicPr>
          <p:nvPr/>
        </p:nvPicPr>
        <p:blipFill>
          <a:blip r:embed="rId2" cstate="print">
            <a:duotone>
              <a:schemeClr val="accent4">
                <a:shade val="45000"/>
                <a:satMod val="135000"/>
              </a:schemeClr>
              <a:prstClr val="white"/>
            </a:duotone>
            <a:lum contrast="30000"/>
          </a:blip>
          <a:stretch>
            <a:fillRect/>
          </a:stretch>
        </p:blipFill>
        <p:spPr>
          <a:xfrm>
            <a:off x="5440697" y="292099"/>
            <a:ext cx="838541" cy="838541"/>
          </a:xfrm>
          <a:prstGeom prst="rect">
            <a:avLst/>
          </a:prstGeom>
        </p:spPr>
      </p:pic>
      <p:grpSp>
        <p:nvGrpSpPr>
          <p:cNvPr id="28" name="Group 27"/>
          <p:cNvGrpSpPr/>
          <p:nvPr/>
        </p:nvGrpSpPr>
        <p:grpSpPr>
          <a:xfrm>
            <a:off x="3650645" y="1513619"/>
            <a:ext cx="7075422" cy="3840896"/>
            <a:chOff x="3231544" y="1733323"/>
            <a:chExt cx="8639812" cy="5081582"/>
          </a:xfrm>
        </p:grpSpPr>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3711" y="1733323"/>
              <a:ext cx="1143000" cy="1143000"/>
            </a:xfrm>
            <a:prstGeom prst="rect">
              <a:avLst/>
            </a:prstGeom>
            <a:noFill/>
            <a:ln>
              <a:noFill/>
            </a:ln>
          </p:spPr>
        </p:pic>
        <p:pic>
          <p:nvPicPr>
            <p:cNvPr id="13" name="Picture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0579" y="1785463"/>
              <a:ext cx="1225550" cy="1225550"/>
            </a:xfrm>
            <a:prstGeom prst="rect">
              <a:avLst/>
            </a:prstGeom>
            <a:noFill/>
            <a:ln>
              <a:noFill/>
            </a:ln>
          </p:spPr>
        </p:pic>
        <p:pic>
          <p:nvPicPr>
            <p:cNvPr id="14" name="Picture 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3391" y="1866673"/>
              <a:ext cx="1201783" cy="876300"/>
            </a:xfrm>
            <a:prstGeom prst="rect">
              <a:avLst/>
            </a:prstGeom>
            <a:noFill/>
            <a:ln>
              <a:noFill/>
            </a:ln>
          </p:spPr>
        </p:pic>
        <p:pic>
          <p:nvPicPr>
            <p:cNvPr id="15" name="Picture 1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3823" y="1782304"/>
              <a:ext cx="1858963" cy="1045039"/>
            </a:xfrm>
            <a:prstGeom prst="rect">
              <a:avLst/>
            </a:prstGeom>
            <a:noFill/>
            <a:ln>
              <a:noFill/>
            </a:ln>
          </p:spPr>
        </p:pic>
        <p:pic>
          <p:nvPicPr>
            <p:cNvPr id="16" name="Picture 15"/>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62066" y="1843978"/>
              <a:ext cx="1409290" cy="921688"/>
            </a:xfrm>
            <a:prstGeom prst="rect">
              <a:avLst/>
            </a:prstGeom>
            <a:noFill/>
            <a:ln>
              <a:noFill/>
            </a:ln>
          </p:spPr>
        </p:pic>
        <p:pic>
          <p:nvPicPr>
            <p:cNvPr id="17" name="Graphic 6"/>
            <p:cNvPicPr/>
            <p:nvPr/>
          </p:nvPicPr>
          <p:blipFill>
            <a:blip r:embed="rId8" cstate="print">
              <a:extLst>
                <a:ext uri="{28A0092B-C50C-407E-A947-70E740481C1C}">
                  <a14:useLocalDpi xmlns:a14="http://schemas.microsoft.com/office/drawing/2010/main" val="0"/>
                </a:ext>
              </a:extLst>
            </a:blip>
            <a:stretch>
              <a:fillRect/>
            </a:stretch>
          </p:blipFill>
          <p:spPr>
            <a:xfrm>
              <a:off x="3441633" y="3657506"/>
              <a:ext cx="1816250" cy="549454"/>
            </a:xfrm>
            <a:prstGeom prst="rect">
              <a:avLst/>
            </a:prstGeom>
          </p:spPr>
        </p:pic>
        <p:pic>
          <p:nvPicPr>
            <p:cNvPr id="18" name="Picture 17"/>
            <p:cNvPicPr/>
            <p:nvPr/>
          </p:nvPicPr>
          <p:blipFill rotWithShape="1">
            <a:blip r:embed="rId9" cstate="print">
              <a:extLst>
                <a:ext uri="{28A0092B-C50C-407E-A947-70E740481C1C}">
                  <a14:useLocalDpi xmlns:a14="http://schemas.microsoft.com/office/drawing/2010/main" val="0"/>
                </a:ext>
              </a:extLst>
            </a:blip>
            <a:srcRect t="53022"/>
            <a:stretch/>
          </p:blipFill>
          <p:spPr bwMode="auto">
            <a:xfrm>
              <a:off x="5784597" y="3623298"/>
              <a:ext cx="2282270" cy="617871"/>
            </a:xfrm>
            <a:prstGeom prst="rect">
              <a:avLst/>
            </a:prstGeom>
            <a:noFill/>
            <a:ln>
              <a:noFill/>
            </a:ln>
            <a:extLst>
              <a:ext uri="{53640926-AAD7-44D8-BBD7-CCE9431645EC}">
                <a14:shadowObscured xmlns:a14="http://schemas.microsoft.com/office/drawing/2010/main"/>
              </a:ext>
            </a:extLst>
          </p:spPr>
        </p:pic>
        <p:pic>
          <p:nvPicPr>
            <p:cNvPr id="19" name="Picture 18"/>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44107" y="3255882"/>
              <a:ext cx="1352702" cy="1352702"/>
            </a:xfrm>
            <a:prstGeom prst="rect">
              <a:avLst/>
            </a:prstGeom>
            <a:noFill/>
            <a:ln>
              <a:noFill/>
            </a:ln>
          </p:spPr>
        </p:pic>
        <p:pic>
          <p:nvPicPr>
            <p:cNvPr id="20" name="Picture 19"/>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079197" y="3571012"/>
              <a:ext cx="1763251" cy="722443"/>
            </a:xfrm>
            <a:prstGeom prst="rect">
              <a:avLst/>
            </a:prstGeom>
            <a:noFill/>
            <a:ln>
              <a:noFill/>
            </a:ln>
          </p:spPr>
        </p:pic>
        <p:pic>
          <p:nvPicPr>
            <p:cNvPr id="22" name="Graphic 7"/>
            <p:cNvPicPr/>
            <p:nvPr/>
          </p:nvPicPr>
          <p:blipFill>
            <a:blip r:embed="rId12" cstate="print"/>
            <a:stretch>
              <a:fillRect/>
            </a:stretch>
          </p:blipFill>
          <p:spPr>
            <a:xfrm>
              <a:off x="5899997" y="5476431"/>
              <a:ext cx="2387281" cy="533822"/>
            </a:xfrm>
            <a:prstGeom prst="rect">
              <a:avLst/>
            </a:prstGeom>
          </p:spPr>
        </p:pic>
        <p:pic>
          <p:nvPicPr>
            <p:cNvPr id="23" name="Picture 22"/>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337222" y="5461247"/>
              <a:ext cx="1759512" cy="537501"/>
            </a:xfrm>
            <a:prstGeom prst="rect">
              <a:avLst/>
            </a:prstGeom>
            <a:noFill/>
            <a:ln>
              <a:noFill/>
            </a:ln>
          </p:spPr>
        </p:pic>
        <p:pic>
          <p:nvPicPr>
            <p:cNvPr id="26" name="Picture 25" descr="walmart-ca.png"/>
            <p:cNvPicPr>
              <a:picLocks noChangeAspect="1"/>
            </p:cNvPicPr>
            <p:nvPr/>
          </p:nvPicPr>
          <p:blipFill>
            <a:blip r:embed="rId14" cstate="print"/>
            <a:stretch>
              <a:fillRect/>
            </a:stretch>
          </p:blipFill>
          <p:spPr>
            <a:xfrm>
              <a:off x="3231544" y="4671779"/>
              <a:ext cx="2143126" cy="2143126"/>
            </a:xfrm>
            <a:prstGeom prst="rect">
              <a:avLst/>
            </a:prstGeom>
          </p:spPr>
        </p:pic>
      </p:grpSp>
      <p:pic>
        <p:nvPicPr>
          <p:cNvPr id="29" name="Picture 28" descr="pexels-jonaorle-3828245.jpg"/>
          <p:cNvPicPr>
            <a:picLocks noChangeAspect="1"/>
          </p:cNvPicPr>
          <p:nvPr/>
        </p:nvPicPr>
        <p:blipFill>
          <a:blip r:embed="rId15" cstate="print">
            <a:lum contrast="-10000"/>
          </a:blip>
          <a:stretch>
            <a:fillRect/>
          </a:stretch>
        </p:blipFill>
        <p:spPr>
          <a:xfrm>
            <a:off x="0" y="1433285"/>
            <a:ext cx="3057676" cy="4586514"/>
          </a:xfrm>
          <a:prstGeom prst="rect">
            <a:avLst/>
          </a:prstGeom>
        </p:spPr>
      </p:pic>
      <p:sp>
        <p:nvSpPr>
          <p:cNvPr id="31" name="TextBox 30"/>
          <p:cNvSpPr txBox="1"/>
          <p:nvPr/>
        </p:nvSpPr>
        <p:spPr>
          <a:xfrm>
            <a:off x="3726845" y="5557306"/>
            <a:ext cx="8456384" cy="1015663"/>
          </a:xfrm>
          <a:prstGeom prst="rect">
            <a:avLst/>
          </a:prstGeom>
          <a:noFill/>
        </p:spPr>
        <p:txBody>
          <a:bodyPr wrap="square" rtlCol="0">
            <a:spAutoFit/>
          </a:bodyPr>
          <a:lstStyle/>
          <a:p>
            <a:pPr>
              <a:buFont typeface="Wingdings" pitchFamily="2" charset="2"/>
              <a:buChar char="Ø"/>
            </a:pPr>
            <a:r>
              <a:rPr lang="en-US" sz="2000" dirty="0"/>
              <a:t>  We SPARK maintains high standards of integrity, quality and techniques to cater our best to the world class brands. We commit to achieve our best for customers with our long Track expertise records</a:t>
            </a:r>
          </a:p>
        </p:txBody>
      </p:sp>
      <p:pic>
        <p:nvPicPr>
          <p:cNvPr id="21" name="Picture 2"/>
          <p:cNvPicPr>
            <a:picLocks noChangeAspect="1" noChangeArrowheads="1"/>
          </p:cNvPicPr>
          <p:nvPr/>
        </p:nvPicPr>
        <p:blipFill>
          <a:blip r:embed="rId16" cstate="print"/>
          <a:srcRect/>
          <a:stretch>
            <a:fillRect/>
          </a:stretch>
        </p:blipFill>
        <p:spPr bwMode="auto">
          <a:xfrm>
            <a:off x="10149011" y="167053"/>
            <a:ext cx="1720605" cy="120454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2828926" cy="1600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38850" y="165332"/>
            <a:ext cx="3424445" cy="461665"/>
          </a:xfrm>
          <a:prstGeom prst="rect">
            <a:avLst/>
          </a:prstGeom>
        </p:spPr>
        <p:txBody>
          <a:bodyPr wrap="square">
            <a:spAutoFit/>
          </a:bodyPr>
          <a:lstStyle/>
          <a:p>
            <a:r>
              <a:rPr lang="en-US" sz="2400" b="1" dirty="0">
                <a:solidFill>
                  <a:schemeClr val="tx1">
                    <a:lumMod val="95000"/>
                    <a:lumOff val="5000"/>
                  </a:schemeClr>
                </a:solidFill>
                <a:latin typeface="Arial Black" panose="020B0A04020102020204" pitchFamily="34" charset="0"/>
              </a:rPr>
              <a:t>Sample &amp; Design</a:t>
            </a:r>
            <a:endParaRPr lang="en-US" sz="2400" dirty="0"/>
          </a:p>
        </p:txBody>
      </p:sp>
      <p:graphicFrame>
        <p:nvGraphicFramePr>
          <p:cNvPr id="32" name="Table 31"/>
          <p:cNvGraphicFramePr>
            <a:graphicFrameLocks noGrp="1"/>
          </p:cNvGraphicFramePr>
          <p:nvPr>
            <p:extLst>
              <p:ext uri="{D42A27DB-BD31-4B8C-83A1-F6EECF244321}">
                <p14:modId xmlns:p14="http://schemas.microsoft.com/office/powerpoint/2010/main" val="581162951"/>
              </p:ext>
            </p:extLst>
          </p:nvPr>
        </p:nvGraphicFramePr>
        <p:xfrm>
          <a:off x="3140981" y="1019173"/>
          <a:ext cx="7122901" cy="3381381"/>
        </p:xfrm>
        <a:graphic>
          <a:graphicData uri="http://schemas.openxmlformats.org/drawingml/2006/table">
            <a:tbl>
              <a:tblPr>
                <a:tableStyleId>{69C7853C-536D-4A76-A0AE-DD22124D55A5}</a:tableStyleId>
              </a:tblPr>
              <a:tblGrid>
                <a:gridCol w="524215">
                  <a:extLst>
                    <a:ext uri="{9D8B030D-6E8A-4147-A177-3AD203B41FA5}">
                      <a16:colId xmlns:a16="http://schemas.microsoft.com/office/drawing/2014/main" val="20000"/>
                    </a:ext>
                  </a:extLst>
                </a:gridCol>
                <a:gridCol w="4299860">
                  <a:extLst>
                    <a:ext uri="{9D8B030D-6E8A-4147-A177-3AD203B41FA5}">
                      <a16:colId xmlns:a16="http://schemas.microsoft.com/office/drawing/2014/main" val="20001"/>
                    </a:ext>
                  </a:extLst>
                </a:gridCol>
                <a:gridCol w="1091844">
                  <a:extLst>
                    <a:ext uri="{9D8B030D-6E8A-4147-A177-3AD203B41FA5}">
                      <a16:colId xmlns:a16="http://schemas.microsoft.com/office/drawing/2014/main" val="20002"/>
                    </a:ext>
                  </a:extLst>
                </a:gridCol>
                <a:gridCol w="1206982">
                  <a:extLst>
                    <a:ext uri="{9D8B030D-6E8A-4147-A177-3AD203B41FA5}">
                      <a16:colId xmlns:a16="http://schemas.microsoft.com/office/drawing/2014/main" val="20003"/>
                    </a:ext>
                  </a:extLst>
                </a:gridCol>
              </a:tblGrid>
              <a:tr h="223980">
                <a:tc>
                  <a:txBody>
                    <a:bodyPr/>
                    <a:lstStyle/>
                    <a:p>
                      <a:pPr marL="0" marR="0" algn="ctr" hangingPunct="0">
                        <a:lnSpc>
                          <a:spcPct val="107000"/>
                        </a:lnSpc>
                        <a:spcBef>
                          <a:spcPts val="0"/>
                        </a:spcBef>
                        <a:spcAft>
                          <a:spcPts val="0"/>
                        </a:spcAft>
                      </a:pPr>
                      <a:r>
                        <a:rPr lang="en-US" sz="1200" b="1" kern="1400" dirty="0"/>
                        <a:t>SL</a:t>
                      </a:r>
                      <a:endParaRPr lang="en-US" sz="1200" b="1"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400" b="1" kern="1400" dirty="0"/>
                        <a:t>Machineries</a:t>
                      </a:r>
                      <a:endParaRPr lang="en-US" sz="1400" b="1"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400" b="1" kern="1400" dirty="0"/>
                        <a:t>Quantity</a:t>
                      </a:r>
                      <a:endParaRPr lang="en-US" sz="1400" b="1"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400" b="1" kern="1400" dirty="0"/>
                        <a:t>Brand</a:t>
                      </a:r>
                      <a:endParaRPr lang="en-US" sz="1400" b="1" kern="1400" dirty="0">
                        <a:solidFill>
                          <a:srgbClr val="000000"/>
                        </a:solidFill>
                        <a:latin typeface="Verdana"/>
                        <a:ea typeface="SimSun"/>
                        <a:cs typeface="Times New Roman"/>
                      </a:endParaRPr>
                    </a:p>
                  </a:txBody>
                  <a:tcPr marL="68580" marR="68580" marT="0" marB="0" anchor="ctr"/>
                </a:tc>
                <a:extLst>
                  <a:ext uri="{0D108BD9-81ED-4DB2-BD59-A6C34878D82A}">
                    <a16:rowId xmlns:a16="http://schemas.microsoft.com/office/drawing/2014/main" val="10000"/>
                  </a:ext>
                </a:extLst>
              </a:tr>
              <a:tr h="223980">
                <a:tc>
                  <a:txBody>
                    <a:bodyPr/>
                    <a:lstStyle/>
                    <a:p>
                      <a:pPr marL="0" marR="0" algn="ctr" hangingPunct="0">
                        <a:lnSpc>
                          <a:spcPct val="107000"/>
                        </a:lnSpc>
                        <a:spcBef>
                          <a:spcPts val="0"/>
                        </a:spcBef>
                        <a:spcAft>
                          <a:spcPts val="0"/>
                        </a:spcAft>
                      </a:pPr>
                      <a:r>
                        <a:rPr lang="en-US" sz="1200" kern="1400" dirty="0"/>
                        <a:t>1</a:t>
                      </a:r>
                      <a:endParaRPr lang="en-US" sz="1200" kern="1400" dirty="0">
                        <a:solidFill>
                          <a:srgbClr val="000000"/>
                        </a:solidFill>
                        <a:latin typeface="Verdana"/>
                        <a:ea typeface="SimSun"/>
                        <a:cs typeface="Times New Roman"/>
                      </a:endParaRPr>
                    </a:p>
                  </a:txBody>
                  <a:tcPr marL="68580" marR="68580" marT="0" marB="0" anchor="ctr"/>
                </a:tc>
                <a:tc>
                  <a:txBody>
                    <a:bodyPr/>
                    <a:lstStyle/>
                    <a:p>
                      <a:pPr marL="0" marR="0" algn="l" hangingPunct="0">
                        <a:lnSpc>
                          <a:spcPct val="107000"/>
                        </a:lnSpc>
                        <a:spcBef>
                          <a:spcPts val="0"/>
                        </a:spcBef>
                        <a:spcAft>
                          <a:spcPts val="0"/>
                        </a:spcAft>
                      </a:pPr>
                      <a:r>
                        <a:rPr lang="en-US" sz="1100" b="1" kern="1400" dirty="0"/>
                        <a:t> 2 Needle 4 Thread </a:t>
                      </a:r>
                      <a:r>
                        <a:rPr lang="en-US" sz="1100" b="1" kern="1400" dirty="0" err="1"/>
                        <a:t>Overlock</a:t>
                      </a:r>
                      <a:r>
                        <a:rPr lang="en-US" sz="1100" b="1" kern="1400" dirty="0"/>
                        <a:t> Machine</a:t>
                      </a:r>
                      <a:endParaRPr lang="en-US" sz="1200" b="1"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dirty="0"/>
                        <a:t>02 set</a:t>
                      </a:r>
                      <a:endParaRPr lang="en-US" sz="1200"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a:t>SIRUBA</a:t>
                      </a:r>
                      <a:endParaRPr lang="en-US" sz="1200" kern="1400">
                        <a:solidFill>
                          <a:srgbClr val="000000"/>
                        </a:solidFill>
                        <a:latin typeface="Verdana"/>
                        <a:ea typeface="SimSun"/>
                        <a:cs typeface="Times New Roman"/>
                      </a:endParaRPr>
                    </a:p>
                  </a:txBody>
                  <a:tcPr marL="68580" marR="68580" marT="0" marB="0" anchor="ctr"/>
                </a:tc>
                <a:extLst>
                  <a:ext uri="{0D108BD9-81ED-4DB2-BD59-A6C34878D82A}">
                    <a16:rowId xmlns:a16="http://schemas.microsoft.com/office/drawing/2014/main" val="10001"/>
                  </a:ext>
                </a:extLst>
              </a:tr>
              <a:tr h="223980">
                <a:tc>
                  <a:txBody>
                    <a:bodyPr/>
                    <a:lstStyle/>
                    <a:p>
                      <a:pPr marL="0" marR="0" algn="ctr" hangingPunct="0">
                        <a:lnSpc>
                          <a:spcPct val="107000"/>
                        </a:lnSpc>
                        <a:spcBef>
                          <a:spcPts val="0"/>
                        </a:spcBef>
                        <a:spcAft>
                          <a:spcPts val="0"/>
                        </a:spcAft>
                      </a:pPr>
                      <a:r>
                        <a:rPr lang="en-US" sz="1200" kern="1400"/>
                        <a:t>2</a:t>
                      </a:r>
                      <a:endParaRPr lang="en-US" sz="1200" kern="1400">
                        <a:solidFill>
                          <a:srgbClr val="000000"/>
                        </a:solidFill>
                        <a:latin typeface="Verdana"/>
                        <a:ea typeface="SimSun"/>
                        <a:cs typeface="Times New Roman"/>
                      </a:endParaRPr>
                    </a:p>
                  </a:txBody>
                  <a:tcPr marL="68580" marR="68580" marT="0" marB="0" anchor="ctr"/>
                </a:tc>
                <a:tc>
                  <a:txBody>
                    <a:bodyPr/>
                    <a:lstStyle/>
                    <a:p>
                      <a:pPr marL="0" marR="0" indent="45720" algn="l" hangingPunct="0">
                        <a:lnSpc>
                          <a:spcPct val="107000"/>
                        </a:lnSpc>
                        <a:spcBef>
                          <a:spcPts val="0"/>
                        </a:spcBef>
                        <a:spcAft>
                          <a:spcPts val="0"/>
                        </a:spcAft>
                      </a:pPr>
                      <a:r>
                        <a:rPr lang="en-US" sz="1100" b="1" kern="1400" dirty="0"/>
                        <a:t>2 Needle 5 Thread </a:t>
                      </a:r>
                      <a:r>
                        <a:rPr lang="en-US" sz="1100" b="1" kern="1400" dirty="0" err="1"/>
                        <a:t>Overlock</a:t>
                      </a:r>
                      <a:r>
                        <a:rPr lang="en-US" sz="1100" b="1" kern="1400" dirty="0"/>
                        <a:t> Machine</a:t>
                      </a:r>
                      <a:endParaRPr lang="en-US" sz="1200" b="1"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a:t>02 set</a:t>
                      </a:r>
                      <a:endParaRPr lang="en-US" sz="1200" kern="140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a:t>SIRUBA</a:t>
                      </a:r>
                      <a:endParaRPr lang="en-US" sz="1200" kern="1400">
                        <a:solidFill>
                          <a:srgbClr val="000000"/>
                        </a:solidFill>
                        <a:latin typeface="Verdana"/>
                        <a:ea typeface="SimSun"/>
                        <a:cs typeface="Times New Roman"/>
                      </a:endParaRPr>
                    </a:p>
                  </a:txBody>
                  <a:tcPr marL="68580" marR="68580" marT="0" marB="0" anchor="ctr"/>
                </a:tc>
                <a:extLst>
                  <a:ext uri="{0D108BD9-81ED-4DB2-BD59-A6C34878D82A}">
                    <a16:rowId xmlns:a16="http://schemas.microsoft.com/office/drawing/2014/main" val="10002"/>
                  </a:ext>
                </a:extLst>
              </a:tr>
              <a:tr h="223980">
                <a:tc>
                  <a:txBody>
                    <a:bodyPr/>
                    <a:lstStyle/>
                    <a:p>
                      <a:pPr marL="0" marR="0" algn="ctr" hangingPunct="0">
                        <a:lnSpc>
                          <a:spcPct val="107000"/>
                        </a:lnSpc>
                        <a:spcBef>
                          <a:spcPts val="0"/>
                        </a:spcBef>
                        <a:spcAft>
                          <a:spcPts val="0"/>
                        </a:spcAft>
                      </a:pPr>
                      <a:r>
                        <a:rPr lang="en-US" sz="1200" kern="1400"/>
                        <a:t>3</a:t>
                      </a:r>
                      <a:endParaRPr lang="en-US" sz="1200" kern="1400">
                        <a:solidFill>
                          <a:srgbClr val="000000"/>
                        </a:solidFill>
                        <a:latin typeface="Verdana"/>
                        <a:ea typeface="SimSun"/>
                        <a:cs typeface="Times New Roman"/>
                      </a:endParaRPr>
                    </a:p>
                  </a:txBody>
                  <a:tcPr marL="68580" marR="68580" marT="0" marB="0" anchor="ctr"/>
                </a:tc>
                <a:tc>
                  <a:txBody>
                    <a:bodyPr/>
                    <a:lstStyle/>
                    <a:p>
                      <a:pPr marL="0" marR="0" indent="45720" algn="l" hangingPunct="0">
                        <a:lnSpc>
                          <a:spcPct val="107000"/>
                        </a:lnSpc>
                        <a:spcBef>
                          <a:spcPts val="0"/>
                        </a:spcBef>
                        <a:spcAft>
                          <a:spcPts val="0"/>
                        </a:spcAft>
                      </a:pPr>
                      <a:r>
                        <a:rPr lang="en-US" sz="1100" b="1" kern="1400" dirty="0"/>
                        <a:t>2 Needle Double Chain Stitch Picot &amp; Faggoting</a:t>
                      </a:r>
                      <a:endParaRPr lang="en-US" sz="1200" b="1"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a:t>02 set</a:t>
                      </a:r>
                      <a:endParaRPr lang="en-US" sz="1200" kern="140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a:t>SIRUBA</a:t>
                      </a:r>
                      <a:endParaRPr lang="en-US" sz="1200" kern="1400">
                        <a:solidFill>
                          <a:srgbClr val="000000"/>
                        </a:solidFill>
                        <a:latin typeface="Verdana"/>
                        <a:ea typeface="SimSun"/>
                        <a:cs typeface="Times New Roman"/>
                      </a:endParaRPr>
                    </a:p>
                  </a:txBody>
                  <a:tcPr marL="68580" marR="68580" marT="0" marB="0" anchor="ctr"/>
                </a:tc>
                <a:extLst>
                  <a:ext uri="{0D108BD9-81ED-4DB2-BD59-A6C34878D82A}">
                    <a16:rowId xmlns:a16="http://schemas.microsoft.com/office/drawing/2014/main" val="10003"/>
                  </a:ext>
                </a:extLst>
              </a:tr>
              <a:tr h="223980">
                <a:tc>
                  <a:txBody>
                    <a:bodyPr/>
                    <a:lstStyle/>
                    <a:p>
                      <a:pPr marL="0" marR="0" algn="ctr" hangingPunct="0">
                        <a:lnSpc>
                          <a:spcPct val="107000"/>
                        </a:lnSpc>
                        <a:spcBef>
                          <a:spcPts val="0"/>
                        </a:spcBef>
                        <a:spcAft>
                          <a:spcPts val="0"/>
                        </a:spcAft>
                      </a:pPr>
                      <a:r>
                        <a:rPr lang="en-US" sz="1200" kern="1400"/>
                        <a:t>4</a:t>
                      </a:r>
                      <a:endParaRPr lang="en-US" sz="1200" kern="1400">
                        <a:solidFill>
                          <a:srgbClr val="000000"/>
                        </a:solidFill>
                        <a:latin typeface="Verdana"/>
                        <a:ea typeface="SimSun"/>
                        <a:cs typeface="Times New Roman"/>
                      </a:endParaRPr>
                    </a:p>
                  </a:txBody>
                  <a:tcPr marL="68580" marR="68580" marT="0" marB="0" anchor="ctr"/>
                </a:tc>
                <a:tc>
                  <a:txBody>
                    <a:bodyPr/>
                    <a:lstStyle/>
                    <a:p>
                      <a:pPr marL="0" marR="0" indent="45720" algn="l" hangingPunct="0">
                        <a:lnSpc>
                          <a:spcPct val="107000"/>
                        </a:lnSpc>
                        <a:spcBef>
                          <a:spcPts val="0"/>
                        </a:spcBef>
                        <a:spcAft>
                          <a:spcPts val="0"/>
                        </a:spcAft>
                      </a:pPr>
                      <a:r>
                        <a:rPr lang="en-US" sz="1100" b="1" kern="1400" dirty="0"/>
                        <a:t>Single Needle Lock Stitch Machine</a:t>
                      </a:r>
                      <a:endParaRPr lang="en-US" sz="1200" b="1"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dirty="0"/>
                        <a:t>05 set</a:t>
                      </a:r>
                      <a:endParaRPr lang="en-US" sz="1200"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a:t>BROTHER</a:t>
                      </a:r>
                      <a:endParaRPr lang="en-US" sz="1200" kern="1400">
                        <a:solidFill>
                          <a:srgbClr val="000000"/>
                        </a:solidFill>
                        <a:latin typeface="Verdana"/>
                        <a:ea typeface="SimSun"/>
                        <a:cs typeface="Times New Roman"/>
                      </a:endParaRPr>
                    </a:p>
                  </a:txBody>
                  <a:tcPr marL="68580" marR="68580" marT="0" marB="0" anchor="ctr"/>
                </a:tc>
                <a:extLst>
                  <a:ext uri="{0D108BD9-81ED-4DB2-BD59-A6C34878D82A}">
                    <a16:rowId xmlns:a16="http://schemas.microsoft.com/office/drawing/2014/main" val="10004"/>
                  </a:ext>
                </a:extLst>
              </a:tr>
              <a:tr h="223980">
                <a:tc>
                  <a:txBody>
                    <a:bodyPr/>
                    <a:lstStyle/>
                    <a:p>
                      <a:pPr marL="0" marR="0" algn="ctr" hangingPunct="0">
                        <a:lnSpc>
                          <a:spcPct val="107000"/>
                        </a:lnSpc>
                        <a:spcBef>
                          <a:spcPts val="0"/>
                        </a:spcBef>
                        <a:spcAft>
                          <a:spcPts val="0"/>
                        </a:spcAft>
                      </a:pPr>
                      <a:r>
                        <a:rPr lang="en-US" sz="1200" kern="1400"/>
                        <a:t>5</a:t>
                      </a:r>
                      <a:endParaRPr lang="en-US" sz="1200" kern="1400">
                        <a:solidFill>
                          <a:srgbClr val="000000"/>
                        </a:solidFill>
                        <a:latin typeface="Verdana"/>
                        <a:ea typeface="SimSun"/>
                        <a:cs typeface="Times New Roman"/>
                      </a:endParaRPr>
                    </a:p>
                  </a:txBody>
                  <a:tcPr marL="68580" marR="68580" marT="0" marB="0" anchor="ctr"/>
                </a:tc>
                <a:tc>
                  <a:txBody>
                    <a:bodyPr/>
                    <a:lstStyle/>
                    <a:p>
                      <a:pPr marL="0" marR="0" indent="45720" algn="l" hangingPunct="0">
                        <a:lnSpc>
                          <a:spcPct val="107000"/>
                        </a:lnSpc>
                        <a:spcBef>
                          <a:spcPts val="0"/>
                        </a:spcBef>
                        <a:spcAft>
                          <a:spcPts val="0"/>
                        </a:spcAft>
                      </a:pPr>
                      <a:r>
                        <a:rPr lang="en-US" sz="1100" b="1" kern="1400" dirty="0"/>
                        <a:t>Multi needle chain stitch</a:t>
                      </a:r>
                      <a:r>
                        <a:rPr lang="en-US" sz="1050" b="1" kern="1400" dirty="0"/>
                        <a:t> </a:t>
                      </a:r>
                      <a:endParaRPr lang="en-US" sz="1200" b="1"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a:t>01 set</a:t>
                      </a:r>
                      <a:endParaRPr lang="en-US" sz="1200" kern="140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dirty="0"/>
                        <a:t>BROTHER</a:t>
                      </a:r>
                      <a:endParaRPr lang="en-US" sz="1200" kern="1400" dirty="0">
                        <a:solidFill>
                          <a:srgbClr val="000000"/>
                        </a:solidFill>
                        <a:latin typeface="Verdana"/>
                        <a:ea typeface="SimSun"/>
                        <a:cs typeface="Times New Roman"/>
                      </a:endParaRPr>
                    </a:p>
                  </a:txBody>
                  <a:tcPr marL="68580" marR="68580" marT="0" marB="0" anchor="ctr"/>
                </a:tc>
                <a:extLst>
                  <a:ext uri="{0D108BD9-81ED-4DB2-BD59-A6C34878D82A}">
                    <a16:rowId xmlns:a16="http://schemas.microsoft.com/office/drawing/2014/main" val="10005"/>
                  </a:ext>
                </a:extLst>
              </a:tr>
              <a:tr h="223980">
                <a:tc>
                  <a:txBody>
                    <a:bodyPr/>
                    <a:lstStyle/>
                    <a:p>
                      <a:pPr marL="0" marR="0" algn="ctr" hangingPunct="0">
                        <a:lnSpc>
                          <a:spcPct val="107000"/>
                        </a:lnSpc>
                        <a:spcBef>
                          <a:spcPts val="0"/>
                        </a:spcBef>
                        <a:spcAft>
                          <a:spcPts val="0"/>
                        </a:spcAft>
                      </a:pPr>
                      <a:r>
                        <a:rPr lang="en-US" sz="1200" kern="1400"/>
                        <a:t>6</a:t>
                      </a:r>
                      <a:endParaRPr lang="en-US" sz="1200" kern="1400">
                        <a:solidFill>
                          <a:srgbClr val="000000"/>
                        </a:solidFill>
                        <a:latin typeface="Verdana"/>
                        <a:ea typeface="SimSun"/>
                        <a:cs typeface="Times New Roman"/>
                      </a:endParaRPr>
                    </a:p>
                  </a:txBody>
                  <a:tcPr marL="68580" marR="68580" marT="0" marB="0" anchor="ctr"/>
                </a:tc>
                <a:tc>
                  <a:txBody>
                    <a:bodyPr/>
                    <a:lstStyle/>
                    <a:p>
                      <a:pPr marL="0" marR="0" indent="45720" algn="l" hangingPunct="0">
                        <a:lnSpc>
                          <a:spcPct val="107000"/>
                        </a:lnSpc>
                        <a:spcBef>
                          <a:spcPts val="0"/>
                        </a:spcBef>
                        <a:spcAft>
                          <a:spcPts val="0"/>
                        </a:spcAft>
                      </a:pPr>
                      <a:r>
                        <a:rPr lang="en-US" sz="1100" b="1" kern="1400" dirty="0"/>
                        <a:t>Single Needle Lock Stitch With Auto Trimmer</a:t>
                      </a:r>
                      <a:endParaRPr lang="en-US" sz="1200" b="1"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dirty="0"/>
                        <a:t>03 set</a:t>
                      </a:r>
                      <a:endParaRPr lang="en-US" sz="1200"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a:t>BROTHER</a:t>
                      </a:r>
                      <a:endParaRPr lang="en-US" sz="1200" kern="1400">
                        <a:solidFill>
                          <a:srgbClr val="000000"/>
                        </a:solidFill>
                        <a:latin typeface="Verdana"/>
                        <a:ea typeface="SimSun"/>
                        <a:cs typeface="Times New Roman"/>
                      </a:endParaRPr>
                    </a:p>
                  </a:txBody>
                  <a:tcPr marL="68580" marR="68580" marT="0" marB="0" anchor="ctr"/>
                </a:tc>
                <a:extLst>
                  <a:ext uri="{0D108BD9-81ED-4DB2-BD59-A6C34878D82A}">
                    <a16:rowId xmlns:a16="http://schemas.microsoft.com/office/drawing/2014/main" val="10006"/>
                  </a:ext>
                </a:extLst>
              </a:tr>
              <a:tr h="223980">
                <a:tc>
                  <a:txBody>
                    <a:bodyPr/>
                    <a:lstStyle/>
                    <a:p>
                      <a:pPr marL="0" marR="0" algn="ctr" hangingPunct="0">
                        <a:lnSpc>
                          <a:spcPct val="107000"/>
                        </a:lnSpc>
                        <a:spcBef>
                          <a:spcPts val="0"/>
                        </a:spcBef>
                        <a:spcAft>
                          <a:spcPts val="0"/>
                        </a:spcAft>
                      </a:pPr>
                      <a:r>
                        <a:rPr lang="en-US" sz="1200" kern="1400"/>
                        <a:t>7</a:t>
                      </a:r>
                      <a:endParaRPr lang="en-US" sz="1200" kern="1400">
                        <a:solidFill>
                          <a:srgbClr val="000000"/>
                        </a:solidFill>
                        <a:latin typeface="Verdana"/>
                        <a:ea typeface="SimSun"/>
                        <a:cs typeface="Times New Roman"/>
                      </a:endParaRPr>
                    </a:p>
                  </a:txBody>
                  <a:tcPr marL="68580" marR="68580" marT="0" marB="0" anchor="ctr"/>
                </a:tc>
                <a:tc>
                  <a:txBody>
                    <a:bodyPr/>
                    <a:lstStyle/>
                    <a:p>
                      <a:pPr marL="0" marR="0" indent="45720" algn="l" hangingPunct="0">
                        <a:lnSpc>
                          <a:spcPct val="107000"/>
                        </a:lnSpc>
                        <a:spcBef>
                          <a:spcPts val="0"/>
                        </a:spcBef>
                        <a:spcAft>
                          <a:spcPts val="0"/>
                        </a:spcAft>
                      </a:pPr>
                      <a:r>
                        <a:rPr lang="en-US" sz="1100" b="1" kern="1400" dirty="0"/>
                        <a:t>Electronic Lock Stitch Bar </a:t>
                      </a:r>
                      <a:r>
                        <a:rPr lang="en-US" sz="1100" b="1" kern="1400" dirty="0" err="1"/>
                        <a:t>Tacker</a:t>
                      </a:r>
                      <a:endParaRPr lang="en-US" sz="1200" b="1"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a:t>01 set</a:t>
                      </a:r>
                      <a:endParaRPr lang="en-US" sz="1200" kern="140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dirty="0"/>
                        <a:t>BROTHER</a:t>
                      </a:r>
                      <a:endParaRPr lang="en-US" sz="1200" kern="1400" dirty="0">
                        <a:solidFill>
                          <a:srgbClr val="000000"/>
                        </a:solidFill>
                        <a:latin typeface="Verdana"/>
                        <a:ea typeface="SimSun"/>
                        <a:cs typeface="Times New Roman"/>
                      </a:endParaRPr>
                    </a:p>
                  </a:txBody>
                  <a:tcPr marL="68580" marR="68580" marT="0" marB="0" anchor="ctr"/>
                </a:tc>
                <a:extLst>
                  <a:ext uri="{0D108BD9-81ED-4DB2-BD59-A6C34878D82A}">
                    <a16:rowId xmlns:a16="http://schemas.microsoft.com/office/drawing/2014/main" val="10007"/>
                  </a:ext>
                </a:extLst>
              </a:tr>
              <a:tr h="223980">
                <a:tc>
                  <a:txBody>
                    <a:bodyPr/>
                    <a:lstStyle/>
                    <a:p>
                      <a:pPr marL="0" marR="0" algn="ctr" hangingPunct="0">
                        <a:lnSpc>
                          <a:spcPct val="107000"/>
                        </a:lnSpc>
                        <a:spcBef>
                          <a:spcPts val="0"/>
                        </a:spcBef>
                        <a:spcAft>
                          <a:spcPts val="0"/>
                        </a:spcAft>
                      </a:pPr>
                      <a:r>
                        <a:rPr lang="en-US" sz="1200" kern="1400"/>
                        <a:t>8</a:t>
                      </a:r>
                      <a:endParaRPr lang="en-US" sz="1200" kern="1400">
                        <a:solidFill>
                          <a:srgbClr val="000000"/>
                        </a:solidFill>
                        <a:latin typeface="Verdana"/>
                        <a:ea typeface="SimSun"/>
                        <a:cs typeface="Times New Roman"/>
                      </a:endParaRPr>
                    </a:p>
                  </a:txBody>
                  <a:tcPr marL="68580" marR="68580" marT="0" marB="0" anchor="ctr"/>
                </a:tc>
                <a:tc>
                  <a:txBody>
                    <a:bodyPr/>
                    <a:lstStyle/>
                    <a:p>
                      <a:pPr marL="0" marR="0" indent="45720" algn="l" hangingPunct="0">
                        <a:lnSpc>
                          <a:spcPct val="107000"/>
                        </a:lnSpc>
                        <a:spcBef>
                          <a:spcPts val="0"/>
                        </a:spcBef>
                        <a:spcAft>
                          <a:spcPts val="0"/>
                        </a:spcAft>
                      </a:pPr>
                      <a:r>
                        <a:rPr lang="en-US" sz="1100" b="1" kern="1400" dirty="0"/>
                        <a:t>Electronic Lock Stitch Button </a:t>
                      </a:r>
                      <a:r>
                        <a:rPr lang="en-US" sz="1100" b="1" kern="1400" dirty="0" err="1"/>
                        <a:t>Attacher</a:t>
                      </a:r>
                      <a:endParaRPr lang="en-US" sz="1200" b="1"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dirty="0"/>
                        <a:t>01 set</a:t>
                      </a:r>
                      <a:endParaRPr lang="en-US" sz="1200"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a:t>BROTHER</a:t>
                      </a:r>
                      <a:endParaRPr lang="en-US" sz="1200" kern="1400">
                        <a:solidFill>
                          <a:srgbClr val="000000"/>
                        </a:solidFill>
                        <a:latin typeface="Verdana"/>
                        <a:ea typeface="SimSun"/>
                        <a:cs typeface="Times New Roman"/>
                      </a:endParaRPr>
                    </a:p>
                  </a:txBody>
                  <a:tcPr marL="68580" marR="68580" marT="0" marB="0" anchor="ctr"/>
                </a:tc>
                <a:extLst>
                  <a:ext uri="{0D108BD9-81ED-4DB2-BD59-A6C34878D82A}">
                    <a16:rowId xmlns:a16="http://schemas.microsoft.com/office/drawing/2014/main" val="10008"/>
                  </a:ext>
                </a:extLst>
              </a:tr>
              <a:tr h="223980">
                <a:tc>
                  <a:txBody>
                    <a:bodyPr/>
                    <a:lstStyle/>
                    <a:p>
                      <a:pPr marL="0" marR="0" algn="ctr" hangingPunct="0">
                        <a:lnSpc>
                          <a:spcPct val="107000"/>
                        </a:lnSpc>
                        <a:spcBef>
                          <a:spcPts val="0"/>
                        </a:spcBef>
                        <a:spcAft>
                          <a:spcPts val="0"/>
                        </a:spcAft>
                      </a:pPr>
                      <a:r>
                        <a:rPr lang="en-US" sz="1200" kern="1400"/>
                        <a:t>9</a:t>
                      </a:r>
                      <a:endParaRPr lang="en-US" sz="1200" kern="1400">
                        <a:solidFill>
                          <a:srgbClr val="000000"/>
                        </a:solidFill>
                        <a:latin typeface="Verdana"/>
                        <a:ea typeface="SimSun"/>
                        <a:cs typeface="Times New Roman"/>
                      </a:endParaRPr>
                    </a:p>
                  </a:txBody>
                  <a:tcPr marL="68580" marR="68580" marT="0" marB="0" anchor="ctr"/>
                </a:tc>
                <a:tc>
                  <a:txBody>
                    <a:bodyPr/>
                    <a:lstStyle/>
                    <a:p>
                      <a:pPr marL="0" marR="0" indent="45720" algn="l" hangingPunct="0">
                        <a:lnSpc>
                          <a:spcPct val="107000"/>
                        </a:lnSpc>
                        <a:spcBef>
                          <a:spcPts val="0"/>
                        </a:spcBef>
                        <a:spcAft>
                          <a:spcPts val="0"/>
                        </a:spcAft>
                      </a:pPr>
                      <a:r>
                        <a:rPr lang="en-US" sz="1100" b="1" kern="1400" dirty="0"/>
                        <a:t>Electronic Lock Stitch Button Hole Machine</a:t>
                      </a:r>
                      <a:endParaRPr lang="en-US" sz="1200" b="1"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dirty="0"/>
                        <a:t>01 set</a:t>
                      </a:r>
                      <a:endParaRPr lang="en-US" sz="1200"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dirty="0"/>
                        <a:t>BROTHER</a:t>
                      </a:r>
                      <a:endParaRPr lang="en-US" sz="1200" kern="1400" dirty="0">
                        <a:solidFill>
                          <a:srgbClr val="000000"/>
                        </a:solidFill>
                        <a:latin typeface="Verdana"/>
                        <a:ea typeface="SimSun"/>
                        <a:cs typeface="Times New Roman"/>
                      </a:endParaRPr>
                    </a:p>
                  </a:txBody>
                  <a:tcPr marL="68580" marR="68580" marT="0" marB="0" anchor="ctr"/>
                </a:tc>
                <a:extLst>
                  <a:ext uri="{0D108BD9-81ED-4DB2-BD59-A6C34878D82A}">
                    <a16:rowId xmlns:a16="http://schemas.microsoft.com/office/drawing/2014/main" val="10009"/>
                  </a:ext>
                </a:extLst>
              </a:tr>
              <a:tr h="223980">
                <a:tc>
                  <a:txBody>
                    <a:bodyPr/>
                    <a:lstStyle/>
                    <a:p>
                      <a:pPr marL="0" marR="0" algn="ctr" hangingPunct="0">
                        <a:lnSpc>
                          <a:spcPct val="107000"/>
                        </a:lnSpc>
                        <a:spcBef>
                          <a:spcPts val="0"/>
                        </a:spcBef>
                        <a:spcAft>
                          <a:spcPts val="0"/>
                        </a:spcAft>
                      </a:pPr>
                      <a:r>
                        <a:rPr lang="en-US" sz="1200" kern="1400"/>
                        <a:t>10</a:t>
                      </a:r>
                      <a:endParaRPr lang="en-US" sz="1200" kern="1400">
                        <a:solidFill>
                          <a:srgbClr val="000000"/>
                        </a:solidFill>
                        <a:latin typeface="Verdana"/>
                        <a:ea typeface="SimSun"/>
                        <a:cs typeface="Times New Roman"/>
                      </a:endParaRPr>
                    </a:p>
                  </a:txBody>
                  <a:tcPr marL="68580" marR="68580" marT="0" marB="0" anchor="ctr"/>
                </a:tc>
                <a:tc>
                  <a:txBody>
                    <a:bodyPr/>
                    <a:lstStyle/>
                    <a:p>
                      <a:pPr marL="0" marR="0" indent="45720" algn="l" hangingPunct="0">
                        <a:lnSpc>
                          <a:spcPct val="107000"/>
                        </a:lnSpc>
                        <a:spcBef>
                          <a:spcPts val="0"/>
                        </a:spcBef>
                        <a:spcAft>
                          <a:spcPts val="0"/>
                        </a:spcAft>
                      </a:pPr>
                      <a:r>
                        <a:rPr lang="en-US" sz="1100" b="1" kern="1400" dirty="0"/>
                        <a:t>Needle Detector With Defective Hight 10cm</a:t>
                      </a:r>
                      <a:endParaRPr lang="en-US" sz="1200" b="1"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a:t>01 set</a:t>
                      </a:r>
                      <a:endParaRPr lang="en-US" sz="1200" kern="140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dirty="0"/>
                        <a:t>OSHIMA</a:t>
                      </a:r>
                      <a:endParaRPr lang="en-US" sz="1200" kern="1400" dirty="0">
                        <a:solidFill>
                          <a:srgbClr val="000000"/>
                        </a:solidFill>
                        <a:latin typeface="Verdana"/>
                        <a:ea typeface="SimSun"/>
                        <a:cs typeface="Times New Roman"/>
                      </a:endParaRPr>
                    </a:p>
                  </a:txBody>
                  <a:tcPr marL="68580" marR="68580" marT="0" marB="0" anchor="ctr"/>
                </a:tc>
                <a:extLst>
                  <a:ext uri="{0D108BD9-81ED-4DB2-BD59-A6C34878D82A}">
                    <a16:rowId xmlns:a16="http://schemas.microsoft.com/office/drawing/2014/main" val="10010"/>
                  </a:ext>
                </a:extLst>
              </a:tr>
              <a:tr h="223980">
                <a:tc>
                  <a:txBody>
                    <a:bodyPr/>
                    <a:lstStyle/>
                    <a:p>
                      <a:pPr marL="0" marR="0" algn="ctr" hangingPunct="0">
                        <a:lnSpc>
                          <a:spcPct val="107000"/>
                        </a:lnSpc>
                        <a:spcBef>
                          <a:spcPts val="0"/>
                        </a:spcBef>
                        <a:spcAft>
                          <a:spcPts val="0"/>
                        </a:spcAft>
                      </a:pPr>
                      <a:r>
                        <a:rPr lang="en-US" sz="1200" kern="1400" dirty="0"/>
                        <a:t>11</a:t>
                      </a:r>
                      <a:endParaRPr lang="en-US" sz="1200" kern="1400" dirty="0">
                        <a:solidFill>
                          <a:srgbClr val="000000"/>
                        </a:solidFill>
                        <a:latin typeface="Verdana"/>
                        <a:ea typeface="SimSun"/>
                        <a:cs typeface="Times New Roman"/>
                      </a:endParaRPr>
                    </a:p>
                  </a:txBody>
                  <a:tcPr marL="68580" marR="68580" marT="0" marB="0" anchor="ctr"/>
                </a:tc>
                <a:tc>
                  <a:txBody>
                    <a:bodyPr/>
                    <a:lstStyle/>
                    <a:p>
                      <a:pPr marL="0" marR="0" indent="45720" algn="l" hangingPunct="0">
                        <a:lnSpc>
                          <a:spcPct val="107000"/>
                        </a:lnSpc>
                        <a:spcBef>
                          <a:spcPts val="0"/>
                        </a:spcBef>
                        <a:spcAft>
                          <a:spcPts val="0"/>
                        </a:spcAft>
                      </a:pPr>
                      <a:r>
                        <a:rPr lang="en-US" sz="1100" b="1" kern="1400" dirty="0"/>
                        <a:t>Feed Of The Arm Machine</a:t>
                      </a:r>
                      <a:endParaRPr lang="en-US" sz="1200" b="1"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dirty="0"/>
                        <a:t>01 set</a:t>
                      </a:r>
                      <a:endParaRPr lang="en-US" sz="1200"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dirty="0"/>
                        <a:t>ZUKI, ZUSUN</a:t>
                      </a:r>
                      <a:endParaRPr lang="en-US" sz="1200" kern="1400" dirty="0">
                        <a:solidFill>
                          <a:srgbClr val="000000"/>
                        </a:solidFill>
                        <a:latin typeface="Verdana"/>
                        <a:ea typeface="SimSun"/>
                        <a:cs typeface="Times New Roman"/>
                      </a:endParaRPr>
                    </a:p>
                  </a:txBody>
                  <a:tcPr marL="68580" marR="68580" marT="0" marB="0" anchor="ctr"/>
                </a:tc>
                <a:extLst>
                  <a:ext uri="{0D108BD9-81ED-4DB2-BD59-A6C34878D82A}">
                    <a16:rowId xmlns:a16="http://schemas.microsoft.com/office/drawing/2014/main" val="10011"/>
                  </a:ext>
                </a:extLst>
              </a:tr>
              <a:tr h="223980">
                <a:tc>
                  <a:txBody>
                    <a:bodyPr/>
                    <a:lstStyle/>
                    <a:p>
                      <a:pPr marL="0" marR="0" algn="ctr" hangingPunct="0">
                        <a:lnSpc>
                          <a:spcPct val="107000"/>
                        </a:lnSpc>
                        <a:spcBef>
                          <a:spcPts val="0"/>
                        </a:spcBef>
                        <a:spcAft>
                          <a:spcPts val="0"/>
                        </a:spcAft>
                      </a:pPr>
                      <a:r>
                        <a:rPr lang="en-US" sz="1200" kern="1400" dirty="0"/>
                        <a:t>12</a:t>
                      </a:r>
                      <a:endParaRPr lang="en-US" sz="1200" kern="1400" dirty="0">
                        <a:solidFill>
                          <a:srgbClr val="000000"/>
                        </a:solidFill>
                        <a:latin typeface="Verdana"/>
                        <a:ea typeface="SimSun"/>
                        <a:cs typeface="Times New Roman"/>
                      </a:endParaRPr>
                    </a:p>
                  </a:txBody>
                  <a:tcPr marL="68580" marR="68580" marT="0" marB="0" anchor="ctr"/>
                </a:tc>
                <a:tc>
                  <a:txBody>
                    <a:bodyPr/>
                    <a:lstStyle/>
                    <a:p>
                      <a:pPr marL="0" marR="0" indent="45720" algn="l" hangingPunct="0">
                        <a:lnSpc>
                          <a:spcPct val="107000"/>
                        </a:lnSpc>
                        <a:spcBef>
                          <a:spcPts val="0"/>
                        </a:spcBef>
                        <a:spcAft>
                          <a:spcPts val="0"/>
                        </a:spcAft>
                      </a:pPr>
                      <a:r>
                        <a:rPr lang="en-US" sz="1100" b="1" kern="1400" dirty="0"/>
                        <a:t>3  Needle 5 </a:t>
                      </a:r>
                      <a:r>
                        <a:rPr lang="en-US" sz="1100" b="1" kern="1400" dirty="0" err="1"/>
                        <a:t>Th</a:t>
                      </a:r>
                      <a:r>
                        <a:rPr lang="en-US" sz="1100" b="1" kern="1400" dirty="0"/>
                        <a:t> Flat Lock  Machine</a:t>
                      </a:r>
                      <a:endParaRPr lang="en-US" sz="1200" b="1"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dirty="0"/>
                        <a:t>02 set</a:t>
                      </a:r>
                      <a:endParaRPr lang="en-US" sz="1200"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dirty="0"/>
                        <a:t>PEGASUS</a:t>
                      </a:r>
                      <a:endParaRPr lang="en-US" sz="1200" kern="1400" dirty="0">
                        <a:solidFill>
                          <a:srgbClr val="000000"/>
                        </a:solidFill>
                        <a:latin typeface="Verdana"/>
                        <a:ea typeface="SimSun"/>
                        <a:cs typeface="Times New Roman"/>
                      </a:endParaRPr>
                    </a:p>
                  </a:txBody>
                  <a:tcPr marL="68580" marR="68580" marT="0" marB="0" anchor="ctr"/>
                </a:tc>
                <a:extLst>
                  <a:ext uri="{0D108BD9-81ED-4DB2-BD59-A6C34878D82A}">
                    <a16:rowId xmlns:a16="http://schemas.microsoft.com/office/drawing/2014/main" val="10012"/>
                  </a:ext>
                </a:extLst>
              </a:tr>
              <a:tr h="245661">
                <a:tc>
                  <a:txBody>
                    <a:bodyPr/>
                    <a:lstStyle/>
                    <a:p>
                      <a:pPr marL="0" marR="0" algn="ctr" hangingPunct="0">
                        <a:lnSpc>
                          <a:spcPct val="107000"/>
                        </a:lnSpc>
                        <a:spcBef>
                          <a:spcPts val="0"/>
                        </a:spcBef>
                        <a:spcAft>
                          <a:spcPts val="0"/>
                        </a:spcAft>
                      </a:pPr>
                      <a:r>
                        <a:rPr lang="en-US" sz="1200" kern="1400" dirty="0"/>
                        <a:t>13</a:t>
                      </a:r>
                      <a:endParaRPr lang="en-US" sz="1200" kern="1400" dirty="0">
                        <a:solidFill>
                          <a:srgbClr val="000000"/>
                        </a:solidFill>
                        <a:latin typeface="Verdana"/>
                        <a:ea typeface="SimSun"/>
                        <a:cs typeface="Times New Roman"/>
                      </a:endParaRPr>
                    </a:p>
                  </a:txBody>
                  <a:tcPr marL="68580" marR="68580" marT="0" marB="0" anchor="ctr"/>
                </a:tc>
                <a:tc>
                  <a:txBody>
                    <a:bodyPr/>
                    <a:lstStyle/>
                    <a:p>
                      <a:pPr marL="0" marR="0" indent="45720" algn="l" hangingPunct="0">
                        <a:lnSpc>
                          <a:spcPct val="107000"/>
                        </a:lnSpc>
                        <a:spcBef>
                          <a:spcPts val="0"/>
                        </a:spcBef>
                        <a:spcAft>
                          <a:spcPts val="0"/>
                        </a:spcAft>
                      </a:pPr>
                      <a:r>
                        <a:rPr lang="en-US" sz="1100" b="1" kern="1400" dirty="0"/>
                        <a:t>Electronic Eyelet Button Hole Machine</a:t>
                      </a:r>
                      <a:endParaRPr lang="en-US" sz="1200" b="1"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dirty="0"/>
                        <a:t>01 set </a:t>
                      </a:r>
                      <a:endParaRPr lang="en-US" sz="1200" kern="1400" dirty="0">
                        <a:solidFill>
                          <a:srgbClr val="000000"/>
                        </a:solidFill>
                        <a:latin typeface="Verdana"/>
                        <a:ea typeface="SimSun"/>
                        <a:cs typeface="Times New Roman"/>
                      </a:endParaRPr>
                    </a:p>
                  </a:txBody>
                  <a:tcPr marL="68580" marR="68580" marT="0" marB="0" anchor="ctr"/>
                </a:tc>
                <a:tc>
                  <a:txBody>
                    <a:bodyPr/>
                    <a:lstStyle/>
                    <a:p>
                      <a:pPr marL="0" marR="0" lvl="0" indent="0" algn="ctr" defTabSz="914400" rtl="0" eaLnBrk="1" fontAlgn="auto" latinLnBrk="0" hangingPunct="0">
                        <a:lnSpc>
                          <a:spcPct val="107000"/>
                        </a:lnSpc>
                        <a:spcBef>
                          <a:spcPts val="0"/>
                        </a:spcBef>
                        <a:spcAft>
                          <a:spcPts val="0"/>
                        </a:spcAft>
                        <a:buClrTx/>
                        <a:buSzTx/>
                        <a:buFontTx/>
                        <a:buNone/>
                        <a:tabLst/>
                        <a:defRPr/>
                      </a:pPr>
                      <a:r>
                        <a:rPr lang="en-US" sz="1200" kern="1400" dirty="0"/>
                        <a:t>BROTHER</a:t>
                      </a:r>
                      <a:endParaRPr lang="en-US" sz="1400" kern="1400" dirty="0">
                        <a:solidFill>
                          <a:srgbClr val="000000"/>
                        </a:solidFill>
                        <a:latin typeface="Verdana"/>
                        <a:ea typeface="SimSun"/>
                        <a:cs typeface="Times New Roman"/>
                      </a:endParaRPr>
                    </a:p>
                  </a:txBody>
                  <a:tcPr marL="68580" marR="68580" marT="0" marB="0" anchor="ctr"/>
                </a:tc>
                <a:extLst>
                  <a:ext uri="{0D108BD9-81ED-4DB2-BD59-A6C34878D82A}">
                    <a16:rowId xmlns:a16="http://schemas.microsoft.com/office/drawing/2014/main" val="10013"/>
                  </a:ext>
                </a:extLst>
              </a:tr>
              <a:tr h="223980">
                <a:tc>
                  <a:txBody>
                    <a:bodyPr/>
                    <a:lstStyle/>
                    <a:p>
                      <a:pPr marL="0" marR="0" algn="ctr" hangingPunct="0">
                        <a:lnSpc>
                          <a:spcPct val="107000"/>
                        </a:lnSpc>
                        <a:spcBef>
                          <a:spcPts val="0"/>
                        </a:spcBef>
                        <a:spcAft>
                          <a:spcPts val="0"/>
                        </a:spcAft>
                      </a:pPr>
                      <a:r>
                        <a:rPr lang="en-US" sz="1200" kern="1400" dirty="0"/>
                        <a:t>14</a:t>
                      </a:r>
                      <a:endParaRPr lang="en-US" sz="1200" kern="1400" dirty="0">
                        <a:solidFill>
                          <a:srgbClr val="000000"/>
                        </a:solidFill>
                        <a:latin typeface="Verdana"/>
                        <a:ea typeface="SimSun"/>
                        <a:cs typeface="Times New Roman"/>
                      </a:endParaRPr>
                    </a:p>
                  </a:txBody>
                  <a:tcPr marL="68580" marR="68580" marT="0" marB="0" anchor="ctr"/>
                </a:tc>
                <a:tc>
                  <a:txBody>
                    <a:bodyPr/>
                    <a:lstStyle/>
                    <a:p>
                      <a:pPr marL="0" marR="0" indent="45720" algn="l" hangingPunct="0">
                        <a:lnSpc>
                          <a:spcPct val="107000"/>
                        </a:lnSpc>
                        <a:spcBef>
                          <a:spcPts val="0"/>
                        </a:spcBef>
                        <a:spcAft>
                          <a:spcPts val="0"/>
                        </a:spcAft>
                      </a:pPr>
                      <a:r>
                        <a:rPr lang="en-US" sz="1100" b="1" kern="1400" dirty="0"/>
                        <a:t>Automatic Snap attach machine </a:t>
                      </a:r>
                      <a:endParaRPr lang="en-US" sz="1200" b="1"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a:t>01 set </a:t>
                      </a:r>
                      <a:endParaRPr lang="en-US" sz="1200" kern="140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dirty="0"/>
                        <a:t>TOYO </a:t>
                      </a:r>
                      <a:endParaRPr lang="en-US" sz="1200" kern="1400" dirty="0">
                        <a:solidFill>
                          <a:srgbClr val="000000"/>
                        </a:solidFill>
                        <a:latin typeface="Verdana"/>
                        <a:ea typeface="SimSun"/>
                        <a:cs typeface="Times New Roman"/>
                      </a:endParaRPr>
                    </a:p>
                  </a:txBody>
                  <a:tcPr marL="68580" marR="68580" marT="0" marB="0" anchor="ctr"/>
                </a:tc>
                <a:extLst>
                  <a:ext uri="{0D108BD9-81ED-4DB2-BD59-A6C34878D82A}">
                    <a16:rowId xmlns:a16="http://schemas.microsoft.com/office/drawing/2014/main" val="10014"/>
                  </a:ext>
                </a:extLst>
              </a:tr>
            </a:tbl>
          </a:graphicData>
        </a:graphic>
      </p:graphicFrame>
      <p:graphicFrame>
        <p:nvGraphicFramePr>
          <p:cNvPr id="33" name="Table 32"/>
          <p:cNvGraphicFramePr>
            <a:graphicFrameLocks noGrp="1"/>
          </p:cNvGraphicFramePr>
          <p:nvPr/>
        </p:nvGraphicFramePr>
        <p:xfrm>
          <a:off x="3140982" y="4691823"/>
          <a:ext cx="7010398" cy="461202"/>
        </p:xfrm>
        <a:graphic>
          <a:graphicData uri="http://schemas.openxmlformats.org/drawingml/2006/table">
            <a:tbl>
              <a:tblPr>
                <a:tableStyleId>{08FB837D-C827-4EFA-A057-4D05807E0F7C}</a:tableStyleId>
              </a:tblPr>
              <a:tblGrid>
                <a:gridCol w="402784">
                  <a:extLst>
                    <a:ext uri="{9D8B030D-6E8A-4147-A177-3AD203B41FA5}">
                      <a16:colId xmlns:a16="http://schemas.microsoft.com/office/drawing/2014/main" val="20000"/>
                    </a:ext>
                  </a:extLst>
                </a:gridCol>
                <a:gridCol w="4381308">
                  <a:extLst>
                    <a:ext uri="{9D8B030D-6E8A-4147-A177-3AD203B41FA5}">
                      <a16:colId xmlns:a16="http://schemas.microsoft.com/office/drawing/2014/main" val="20001"/>
                    </a:ext>
                  </a:extLst>
                </a:gridCol>
                <a:gridCol w="1057400">
                  <a:extLst>
                    <a:ext uri="{9D8B030D-6E8A-4147-A177-3AD203B41FA5}">
                      <a16:colId xmlns:a16="http://schemas.microsoft.com/office/drawing/2014/main" val="20002"/>
                    </a:ext>
                  </a:extLst>
                </a:gridCol>
                <a:gridCol w="1168906">
                  <a:extLst>
                    <a:ext uri="{9D8B030D-6E8A-4147-A177-3AD203B41FA5}">
                      <a16:colId xmlns:a16="http://schemas.microsoft.com/office/drawing/2014/main" val="20003"/>
                    </a:ext>
                  </a:extLst>
                </a:gridCol>
              </a:tblGrid>
              <a:tr h="230601">
                <a:tc>
                  <a:txBody>
                    <a:bodyPr/>
                    <a:lstStyle/>
                    <a:p>
                      <a:pPr marL="0" marR="0" algn="ctr" hangingPunct="0">
                        <a:lnSpc>
                          <a:spcPct val="107000"/>
                        </a:lnSpc>
                        <a:spcBef>
                          <a:spcPts val="0"/>
                        </a:spcBef>
                        <a:spcAft>
                          <a:spcPts val="0"/>
                        </a:spcAft>
                      </a:pPr>
                      <a:r>
                        <a:rPr lang="en-US" sz="1200" kern="1400" dirty="0"/>
                        <a:t>01</a:t>
                      </a:r>
                      <a:endParaRPr lang="en-US" sz="1200" kern="1400" dirty="0">
                        <a:solidFill>
                          <a:srgbClr val="000000"/>
                        </a:solidFill>
                        <a:latin typeface="Verdana"/>
                        <a:ea typeface="SimSun"/>
                        <a:cs typeface="Times New Roman"/>
                      </a:endParaRPr>
                    </a:p>
                  </a:txBody>
                  <a:tcPr marL="68580" marR="68580" marT="0" marB="0" anchor="ctr"/>
                </a:tc>
                <a:tc>
                  <a:txBody>
                    <a:bodyPr/>
                    <a:lstStyle/>
                    <a:p>
                      <a:pPr marL="0" marR="0" indent="45720" hangingPunct="0">
                        <a:lnSpc>
                          <a:spcPct val="107000"/>
                        </a:lnSpc>
                        <a:spcBef>
                          <a:spcPts val="0"/>
                        </a:spcBef>
                        <a:spcAft>
                          <a:spcPts val="0"/>
                        </a:spcAft>
                      </a:pPr>
                      <a:r>
                        <a:rPr lang="en-US" sz="1100" b="1" kern="1400" dirty="0"/>
                        <a:t>Flat Vacuum Iron Table</a:t>
                      </a:r>
                      <a:endParaRPr lang="en-US" sz="1200" b="1"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dirty="0"/>
                        <a:t>02 set</a:t>
                      </a:r>
                      <a:endParaRPr lang="en-US" sz="1200"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dirty="0"/>
                        <a:t>UZU</a:t>
                      </a:r>
                      <a:endParaRPr lang="en-US" sz="1200" kern="1400" dirty="0">
                        <a:solidFill>
                          <a:srgbClr val="000000"/>
                        </a:solidFill>
                        <a:latin typeface="Verdana"/>
                        <a:ea typeface="SimSun"/>
                        <a:cs typeface="Times New Roman"/>
                      </a:endParaRPr>
                    </a:p>
                  </a:txBody>
                  <a:tcPr marL="68580" marR="68580" marT="0" marB="0" anchor="ctr"/>
                </a:tc>
                <a:extLst>
                  <a:ext uri="{0D108BD9-81ED-4DB2-BD59-A6C34878D82A}">
                    <a16:rowId xmlns:a16="http://schemas.microsoft.com/office/drawing/2014/main" val="10000"/>
                  </a:ext>
                </a:extLst>
              </a:tr>
              <a:tr h="230601">
                <a:tc>
                  <a:txBody>
                    <a:bodyPr/>
                    <a:lstStyle/>
                    <a:p>
                      <a:pPr marL="0" marR="0" algn="ctr" hangingPunct="0">
                        <a:lnSpc>
                          <a:spcPct val="107000"/>
                        </a:lnSpc>
                        <a:spcBef>
                          <a:spcPts val="0"/>
                        </a:spcBef>
                        <a:spcAft>
                          <a:spcPts val="0"/>
                        </a:spcAft>
                      </a:pPr>
                      <a:r>
                        <a:rPr lang="en-US" sz="1200" kern="1400"/>
                        <a:t>02</a:t>
                      </a:r>
                      <a:endParaRPr lang="en-US" sz="1200" kern="1400">
                        <a:solidFill>
                          <a:srgbClr val="000000"/>
                        </a:solidFill>
                        <a:latin typeface="Verdana"/>
                        <a:ea typeface="SimSun"/>
                        <a:cs typeface="Times New Roman"/>
                      </a:endParaRPr>
                    </a:p>
                  </a:txBody>
                  <a:tcPr marL="68580" marR="68580" marT="0" marB="0" anchor="ctr"/>
                </a:tc>
                <a:tc>
                  <a:txBody>
                    <a:bodyPr/>
                    <a:lstStyle/>
                    <a:p>
                      <a:pPr marL="0" marR="0" indent="45720" hangingPunct="0">
                        <a:lnSpc>
                          <a:spcPct val="107000"/>
                        </a:lnSpc>
                        <a:spcBef>
                          <a:spcPts val="0"/>
                        </a:spcBef>
                        <a:spcAft>
                          <a:spcPts val="0"/>
                        </a:spcAft>
                      </a:pPr>
                      <a:r>
                        <a:rPr lang="en-US" sz="1100" b="1" kern="1400" dirty="0"/>
                        <a:t>Straight knife cloth cutting machine </a:t>
                      </a:r>
                      <a:endParaRPr lang="en-US" sz="1200" b="1" kern="1400" dirty="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a:t>01 set</a:t>
                      </a:r>
                      <a:endParaRPr lang="en-US" sz="1200" kern="1400">
                        <a:solidFill>
                          <a:srgbClr val="000000"/>
                        </a:solidFill>
                        <a:latin typeface="Verdana"/>
                        <a:ea typeface="SimSun"/>
                        <a:cs typeface="Times New Roman"/>
                      </a:endParaRPr>
                    </a:p>
                  </a:txBody>
                  <a:tcPr marL="68580" marR="68580" marT="0" marB="0" anchor="ctr"/>
                </a:tc>
                <a:tc>
                  <a:txBody>
                    <a:bodyPr/>
                    <a:lstStyle/>
                    <a:p>
                      <a:pPr marL="0" marR="0" algn="ctr" hangingPunct="0">
                        <a:lnSpc>
                          <a:spcPct val="107000"/>
                        </a:lnSpc>
                        <a:spcBef>
                          <a:spcPts val="0"/>
                        </a:spcBef>
                        <a:spcAft>
                          <a:spcPts val="0"/>
                        </a:spcAft>
                      </a:pPr>
                      <a:r>
                        <a:rPr lang="en-US" sz="1100" kern="1400" dirty="0"/>
                        <a:t>KM</a:t>
                      </a:r>
                      <a:endParaRPr lang="en-US" sz="1200" kern="1400" dirty="0">
                        <a:solidFill>
                          <a:srgbClr val="000000"/>
                        </a:solidFill>
                        <a:latin typeface="Verdana"/>
                        <a:ea typeface="SimSun"/>
                        <a:cs typeface="Times New Roman"/>
                      </a:endParaRPr>
                    </a:p>
                  </a:txBody>
                  <a:tcPr marL="68580" marR="68580" marT="0" marB="0" anchor="ctr"/>
                </a:tc>
                <a:extLst>
                  <a:ext uri="{0D108BD9-81ED-4DB2-BD59-A6C34878D82A}">
                    <a16:rowId xmlns:a16="http://schemas.microsoft.com/office/drawing/2014/main" val="10001"/>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1270501170"/>
              </p:ext>
            </p:extLst>
          </p:nvPr>
        </p:nvGraphicFramePr>
        <p:xfrm>
          <a:off x="3140982" y="5257883"/>
          <a:ext cx="7012668" cy="1434785"/>
        </p:xfrm>
        <a:graphic>
          <a:graphicData uri="http://schemas.openxmlformats.org/drawingml/2006/table">
            <a:tbl>
              <a:tblPr>
                <a:tableStyleId>{3C2FFA5D-87B4-456A-9821-1D502468CF0F}</a:tableStyleId>
              </a:tblPr>
              <a:tblGrid>
                <a:gridCol w="3506334">
                  <a:extLst>
                    <a:ext uri="{9D8B030D-6E8A-4147-A177-3AD203B41FA5}">
                      <a16:colId xmlns:a16="http://schemas.microsoft.com/office/drawing/2014/main" val="20000"/>
                    </a:ext>
                  </a:extLst>
                </a:gridCol>
                <a:gridCol w="3506334">
                  <a:extLst>
                    <a:ext uri="{9D8B030D-6E8A-4147-A177-3AD203B41FA5}">
                      <a16:colId xmlns:a16="http://schemas.microsoft.com/office/drawing/2014/main" val="20001"/>
                    </a:ext>
                  </a:extLst>
                </a:gridCol>
              </a:tblGrid>
              <a:tr h="230505">
                <a:tc>
                  <a:txBody>
                    <a:bodyPr/>
                    <a:lstStyle/>
                    <a:p>
                      <a:pPr marL="0" marR="0" algn="l" hangingPunct="0">
                        <a:lnSpc>
                          <a:spcPct val="150000"/>
                        </a:lnSpc>
                        <a:spcBef>
                          <a:spcPts val="0"/>
                        </a:spcBef>
                        <a:spcAft>
                          <a:spcPts val="0"/>
                        </a:spcAft>
                      </a:pPr>
                      <a:r>
                        <a:rPr lang="en-US" sz="1400" b="1" kern="1400" dirty="0"/>
                        <a:t>No. of Machines</a:t>
                      </a:r>
                      <a:endParaRPr lang="en-US" sz="1600" b="1" kern="1400" dirty="0">
                        <a:solidFill>
                          <a:srgbClr val="000000"/>
                        </a:solidFill>
                        <a:latin typeface="+mn-lt"/>
                        <a:ea typeface="SimSun"/>
                        <a:cs typeface="Times New Roman"/>
                      </a:endParaRPr>
                    </a:p>
                  </a:txBody>
                  <a:tcPr marL="68580" marR="68580" marT="0" marB="0"/>
                </a:tc>
                <a:tc>
                  <a:txBody>
                    <a:bodyPr/>
                    <a:lstStyle/>
                    <a:p>
                      <a:pPr marL="0" marR="0" algn="ctr" hangingPunct="0">
                        <a:lnSpc>
                          <a:spcPct val="150000"/>
                        </a:lnSpc>
                        <a:spcBef>
                          <a:spcPts val="0"/>
                        </a:spcBef>
                        <a:spcAft>
                          <a:spcPts val="0"/>
                        </a:spcAft>
                      </a:pPr>
                      <a:r>
                        <a:rPr lang="en-US" sz="1400" b="1" kern="1400" dirty="0"/>
                        <a:t>24</a:t>
                      </a:r>
                      <a:endParaRPr lang="en-US" sz="1600" b="1" kern="1400" dirty="0">
                        <a:solidFill>
                          <a:srgbClr val="000000"/>
                        </a:solidFill>
                        <a:latin typeface="Verdana"/>
                        <a:ea typeface="SimSun"/>
                        <a:cs typeface="Times New Roman"/>
                      </a:endParaRPr>
                    </a:p>
                  </a:txBody>
                  <a:tcPr marL="68580" marR="68580" marT="0" marB="0"/>
                </a:tc>
                <a:extLst>
                  <a:ext uri="{0D108BD9-81ED-4DB2-BD59-A6C34878D82A}">
                    <a16:rowId xmlns:a16="http://schemas.microsoft.com/office/drawing/2014/main" val="10000"/>
                  </a:ext>
                </a:extLst>
              </a:tr>
              <a:tr h="230505">
                <a:tc>
                  <a:txBody>
                    <a:bodyPr/>
                    <a:lstStyle/>
                    <a:p>
                      <a:pPr marL="0" marR="0" algn="l" hangingPunct="0">
                        <a:lnSpc>
                          <a:spcPct val="150000"/>
                        </a:lnSpc>
                        <a:spcBef>
                          <a:spcPts val="0"/>
                        </a:spcBef>
                        <a:spcAft>
                          <a:spcPts val="0"/>
                        </a:spcAft>
                      </a:pPr>
                      <a:r>
                        <a:rPr lang="en-US" sz="1400" b="1" kern="1400" dirty="0"/>
                        <a:t>Manpower</a:t>
                      </a:r>
                      <a:endParaRPr lang="en-US" sz="1600" b="1" kern="1400" dirty="0">
                        <a:solidFill>
                          <a:srgbClr val="000000"/>
                        </a:solidFill>
                        <a:latin typeface="+mn-lt"/>
                        <a:ea typeface="SimSun"/>
                        <a:cs typeface="Times New Roman"/>
                      </a:endParaRPr>
                    </a:p>
                  </a:txBody>
                  <a:tcPr marL="68580" marR="68580" marT="0" marB="0"/>
                </a:tc>
                <a:tc>
                  <a:txBody>
                    <a:bodyPr/>
                    <a:lstStyle/>
                    <a:p>
                      <a:pPr marL="0" marR="0" algn="ctr" hangingPunct="0">
                        <a:lnSpc>
                          <a:spcPct val="150000"/>
                        </a:lnSpc>
                        <a:spcBef>
                          <a:spcPts val="0"/>
                        </a:spcBef>
                        <a:spcAft>
                          <a:spcPts val="0"/>
                        </a:spcAft>
                      </a:pPr>
                      <a:r>
                        <a:rPr lang="en-US" sz="1400" b="1" kern="1400" dirty="0"/>
                        <a:t>15</a:t>
                      </a:r>
                      <a:endParaRPr lang="en-US" sz="1600" b="1" kern="1400" dirty="0">
                        <a:solidFill>
                          <a:srgbClr val="000000"/>
                        </a:solidFill>
                        <a:latin typeface="Verdana"/>
                        <a:ea typeface="SimSun"/>
                        <a:cs typeface="Times New Roman"/>
                      </a:endParaRPr>
                    </a:p>
                  </a:txBody>
                  <a:tcPr marL="68580" marR="68580" marT="0" marB="0"/>
                </a:tc>
                <a:extLst>
                  <a:ext uri="{0D108BD9-81ED-4DB2-BD59-A6C34878D82A}">
                    <a16:rowId xmlns:a16="http://schemas.microsoft.com/office/drawing/2014/main" val="10001"/>
                  </a:ext>
                </a:extLst>
              </a:tr>
              <a:tr h="230505">
                <a:tc>
                  <a:txBody>
                    <a:bodyPr/>
                    <a:lstStyle/>
                    <a:p>
                      <a:pPr marL="0" marR="0" algn="l" hangingPunct="0">
                        <a:lnSpc>
                          <a:spcPct val="150000"/>
                        </a:lnSpc>
                        <a:spcBef>
                          <a:spcPts val="0"/>
                        </a:spcBef>
                        <a:spcAft>
                          <a:spcPts val="0"/>
                        </a:spcAft>
                      </a:pPr>
                      <a:r>
                        <a:rPr lang="en-US" sz="1400" b="1" kern="1400" dirty="0"/>
                        <a:t>Square Feet</a:t>
                      </a:r>
                      <a:endParaRPr lang="en-US" sz="1600" b="1" kern="1400" dirty="0">
                        <a:solidFill>
                          <a:srgbClr val="000000"/>
                        </a:solidFill>
                        <a:latin typeface="+mn-lt"/>
                        <a:ea typeface="SimSun"/>
                        <a:cs typeface="Times New Roman"/>
                      </a:endParaRPr>
                    </a:p>
                  </a:txBody>
                  <a:tcPr marL="68580" marR="68580" marT="0" marB="0"/>
                </a:tc>
                <a:tc>
                  <a:txBody>
                    <a:bodyPr/>
                    <a:lstStyle/>
                    <a:p>
                      <a:pPr marL="0" marR="0" algn="ctr" hangingPunct="0">
                        <a:lnSpc>
                          <a:spcPct val="150000"/>
                        </a:lnSpc>
                        <a:spcBef>
                          <a:spcPts val="0"/>
                        </a:spcBef>
                        <a:spcAft>
                          <a:spcPts val="0"/>
                        </a:spcAft>
                      </a:pPr>
                      <a:r>
                        <a:rPr lang="en-US" sz="1400" b="1" kern="1400" dirty="0"/>
                        <a:t>1500 </a:t>
                      </a:r>
                      <a:r>
                        <a:rPr lang="en-US" sz="1400" b="1" kern="1400" dirty="0" err="1"/>
                        <a:t>Sq.Ft</a:t>
                      </a:r>
                      <a:endParaRPr lang="en-US" sz="1600" b="1" kern="1400" dirty="0">
                        <a:solidFill>
                          <a:srgbClr val="000000"/>
                        </a:solidFill>
                        <a:latin typeface="Verdana"/>
                        <a:ea typeface="SimSun"/>
                        <a:cs typeface="Times New Roman"/>
                      </a:endParaRPr>
                    </a:p>
                  </a:txBody>
                  <a:tcPr marL="68580" marR="68580" marT="0" marB="0"/>
                </a:tc>
                <a:extLst>
                  <a:ext uri="{0D108BD9-81ED-4DB2-BD59-A6C34878D82A}">
                    <a16:rowId xmlns:a16="http://schemas.microsoft.com/office/drawing/2014/main" val="10002"/>
                  </a:ext>
                </a:extLst>
              </a:tr>
              <a:tr h="230505">
                <a:tc>
                  <a:txBody>
                    <a:bodyPr/>
                    <a:lstStyle/>
                    <a:p>
                      <a:pPr marL="0" marR="0" algn="l" hangingPunct="0">
                        <a:lnSpc>
                          <a:spcPct val="150000"/>
                        </a:lnSpc>
                        <a:spcBef>
                          <a:spcPts val="0"/>
                        </a:spcBef>
                        <a:spcAft>
                          <a:spcPts val="0"/>
                        </a:spcAft>
                      </a:pPr>
                      <a:r>
                        <a:rPr lang="en-US" sz="1400" b="1" kern="1400" dirty="0"/>
                        <a:t>Product Category</a:t>
                      </a:r>
                      <a:endParaRPr lang="en-US" sz="1600" b="1" kern="1400" dirty="0">
                        <a:solidFill>
                          <a:srgbClr val="000000"/>
                        </a:solidFill>
                        <a:latin typeface="+mn-lt"/>
                        <a:ea typeface="SimSun"/>
                        <a:cs typeface="Times New Roman"/>
                      </a:endParaRPr>
                    </a:p>
                  </a:txBody>
                  <a:tcPr marL="68580" marR="68580" marT="0" marB="0"/>
                </a:tc>
                <a:tc>
                  <a:txBody>
                    <a:bodyPr/>
                    <a:lstStyle/>
                    <a:p>
                      <a:pPr marL="0" marR="0" algn="ctr" hangingPunct="0">
                        <a:lnSpc>
                          <a:spcPct val="150000"/>
                        </a:lnSpc>
                        <a:spcBef>
                          <a:spcPts val="0"/>
                        </a:spcBef>
                        <a:spcAft>
                          <a:spcPts val="0"/>
                        </a:spcAft>
                      </a:pPr>
                      <a:r>
                        <a:rPr lang="en-US" sz="1400" b="1" kern="1400" dirty="0"/>
                        <a:t>Knit/Woven</a:t>
                      </a:r>
                      <a:endParaRPr lang="en-US" sz="1600" b="1" kern="1400" dirty="0">
                        <a:solidFill>
                          <a:srgbClr val="000000"/>
                        </a:solidFill>
                        <a:latin typeface="Verdana"/>
                        <a:ea typeface="SimSun"/>
                        <a:cs typeface="Times New Roman"/>
                      </a:endParaRPr>
                    </a:p>
                  </a:txBody>
                  <a:tcPr marL="68580" marR="68580" marT="0" marB="0"/>
                </a:tc>
                <a:extLst>
                  <a:ext uri="{0D108BD9-81ED-4DB2-BD59-A6C34878D82A}">
                    <a16:rowId xmlns:a16="http://schemas.microsoft.com/office/drawing/2014/main" val="10003"/>
                  </a:ext>
                </a:extLst>
              </a:tr>
              <a:tr h="230505">
                <a:tc>
                  <a:txBody>
                    <a:bodyPr/>
                    <a:lstStyle/>
                    <a:p>
                      <a:pPr marL="0" marR="0" algn="l" hangingPunct="0">
                        <a:lnSpc>
                          <a:spcPct val="150000"/>
                        </a:lnSpc>
                        <a:spcBef>
                          <a:spcPts val="0"/>
                        </a:spcBef>
                        <a:spcAft>
                          <a:spcPts val="0"/>
                        </a:spcAft>
                      </a:pPr>
                      <a:r>
                        <a:rPr lang="en-US" sz="1400" b="1" kern="1400" dirty="0"/>
                        <a:t>Utility </a:t>
                      </a:r>
                      <a:endParaRPr lang="en-US" sz="1600" b="1" kern="1400" dirty="0">
                        <a:solidFill>
                          <a:srgbClr val="000000"/>
                        </a:solidFill>
                        <a:latin typeface="+mn-lt"/>
                        <a:ea typeface="SimSun"/>
                        <a:cs typeface="Times New Roman"/>
                      </a:endParaRPr>
                    </a:p>
                  </a:txBody>
                  <a:tcPr marL="68580" marR="68580" marT="0" marB="0"/>
                </a:tc>
                <a:tc>
                  <a:txBody>
                    <a:bodyPr/>
                    <a:lstStyle/>
                    <a:p>
                      <a:pPr marL="0" marR="0" algn="ctr" hangingPunct="0">
                        <a:lnSpc>
                          <a:spcPct val="150000"/>
                        </a:lnSpc>
                        <a:spcBef>
                          <a:spcPts val="0"/>
                        </a:spcBef>
                        <a:spcAft>
                          <a:spcPts val="0"/>
                        </a:spcAft>
                      </a:pPr>
                      <a:r>
                        <a:rPr lang="en-US" sz="1400" b="1" kern="1400" dirty="0"/>
                        <a:t>Generator 01</a:t>
                      </a:r>
                      <a:endParaRPr lang="en-US" sz="1600" b="1" kern="1400" dirty="0">
                        <a:solidFill>
                          <a:srgbClr val="000000"/>
                        </a:solidFill>
                        <a:latin typeface="Verdana"/>
                        <a:ea typeface="SimSun"/>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37" name="Rectangle 36"/>
          <p:cNvSpPr/>
          <p:nvPr/>
        </p:nvSpPr>
        <p:spPr>
          <a:xfrm>
            <a:off x="3064782" y="571499"/>
            <a:ext cx="1985736" cy="369332"/>
          </a:xfrm>
          <a:prstGeom prst="rect">
            <a:avLst/>
          </a:prstGeom>
        </p:spPr>
        <p:txBody>
          <a:bodyPr wrap="square">
            <a:spAutoFit/>
          </a:bodyPr>
          <a:lstStyle/>
          <a:p>
            <a:r>
              <a:rPr lang="en-US" b="1" u="sng" dirty="0"/>
              <a:t>Machine Inventory</a:t>
            </a:r>
            <a:endParaRPr lang="en-US" dirty="0"/>
          </a:p>
        </p:txBody>
      </p:sp>
      <p:pic>
        <p:nvPicPr>
          <p:cNvPr id="38" name="Picture 37" descr="sewing-machine.png"/>
          <p:cNvPicPr>
            <a:picLocks noChangeAspect="1"/>
          </p:cNvPicPr>
          <p:nvPr/>
        </p:nvPicPr>
        <p:blipFill>
          <a:blip r:embed="rId2" cstate="print">
            <a:duotone>
              <a:schemeClr val="accent4">
                <a:shade val="45000"/>
                <a:satMod val="135000"/>
              </a:schemeClr>
              <a:prstClr val="white"/>
            </a:duotone>
            <a:lum contrast="30000"/>
          </a:blip>
          <a:stretch>
            <a:fillRect/>
          </a:stretch>
        </p:blipFill>
        <p:spPr>
          <a:xfrm>
            <a:off x="5458130" y="85725"/>
            <a:ext cx="523570" cy="523570"/>
          </a:xfrm>
          <a:prstGeom prst="rect">
            <a:avLst/>
          </a:prstGeom>
        </p:spPr>
      </p:pic>
      <p:pic>
        <p:nvPicPr>
          <p:cNvPr id="11" name="Picture 2"/>
          <p:cNvPicPr>
            <a:picLocks noChangeAspect="1" noChangeArrowheads="1"/>
          </p:cNvPicPr>
          <p:nvPr/>
        </p:nvPicPr>
        <p:blipFill>
          <a:blip r:embed="rId3" cstate="print"/>
          <a:srcRect/>
          <a:stretch>
            <a:fillRect/>
          </a:stretch>
        </p:blipFill>
        <p:spPr bwMode="auto">
          <a:xfrm>
            <a:off x="10351233" y="149469"/>
            <a:ext cx="1720605" cy="1204548"/>
          </a:xfrm>
          <a:prstGeom prst="rect">
            <a:avLst/>
          </a:prstGeom>
          <a:noFill/>
          <a:ln w="9525">
            <a:noFill/>
            <a:miter lim="800000"/>
            <a:headEnd/>
            <a:tailEnd/>
          </a:ln>
          <a:effectLst/>
        </p:spPr>
      </p:pic>
      <p:pic>
        <p:nvPicPr>
          <p:cNvPr id="8" name="Picture 7">
            <a:extLst>
              <a:ext uri="{FF2B5EF4-FFF2-40B4-BE49-F238E27FC236}">
                <a16:creationId xmlns:a16="http://schemas.microsoft.com/office/drawing/2014/main" id="{ACA5B405-6BE5-4FE6-8BE5-0988975BFE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833297"/>
            <a:ext cx="2531380" cy="438462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2795590" cy="1447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4461473" y="117022"/>
            <a:ext cx="4232248" cy="733878"/>
          </a:xfrm>
        </p:spPr>
        <p:txBody>
          <a:bodyPr>
            <a:normAutofit/>
          </a:bodyPr>
          <a:lstStyle/>
          <a:p>
            <a:r>
              <a:rPr lang="en-US" sz="4000" b="1" dirty="0">
                <a:solidFill>
                  <a:schemeClr val="tx1">
                    <a:lumMod val="95000"/>
                    <a:lumOff val="5000"/>
                  </a:schemeClr>
                </a:solidFill>
                <a:latin typeface="Arial Black" panose="020B0A04020102020204" pitchFamily="34" charset="0"/>
              </a:rPr>
              <a:t> </a:t>
            </a:r>
            <a:r>
              <a:rPr lang="en-US" sz="3600" b="1" dirty="0">
                <a:solidFill>
                  <a:schemeClr val="tx1">
                    <a:lumMod val="95000"/>
                    <a:lumOff val="5000"/>
                  </a:schemeClr>
                </a:solidFill>
                <a:latin typeface="Arial Black" panose="020B0A04020102020204" pitchFamily="34" charset="0"/>
              </a:rPr>
              <a:t>Our Strength  </a:t>
            </a:r>
            <a:endParaRPr lang="en-US" sz="2400" b="1" dirty="0">
              <a:solidFill>
                <a:schemeClr val="tx1">
                  <a:lumMod val="95000"/>
                  <a:lumOff val="5000"/>
                </a:schemeClr>
              </a:solidFill>
              <a:latin typeface="Arial Black" panose="020B0A04020102020204" pitchFamily="34" charset="0"/>
            </a:endParaRPr>
          </a:p>
        </p:txBody>
      </p:sp>
      <p:sp>
        <p:nvSpPr>
          <p:cNvPr id="12" name="Rectangle 11"/>
          <p:cNvSpPr/>
          <p:nvPr/>
        </p:nvSpPr>
        <p:spPr>
          <a:xfrm>
            <a:off x="3193722" y="4667422"/>
            <a:ext cx="8500835" cy="1477328"/>
          </a:xfrm>
          <a:prstGeom prst="rect">
            <a:avLst/>
          </a:prstGeom>
        </p:spPr>
        <p:txBody>
          <a:bodyPr wrap="square">
            <a:spAutoFit/>
          </a:bodyPr>
          <a:lstStyle/>
          <a:p>
            <a:pPr algn="just"/>
            <a:r>
              <a:rPr lang="en-US" dirty="0"/>
              <a:t>We are proud to have some country’s top category factories with all required certifications. Therefore we do not need to worry about selecting factory or executing orders in time maintaining. Standards of production, sewing knitting &amp; Dying etc. We have strong commitment to quality and our major target is to satisfy our clients with quality and on time delivery. </a:t>
            </a:r>
          </a:p>
        </p:txBody>
      </p:sp>
      <p:pic>
        <p:nvPicPr>
          <p:cNvPr id="16" name="Picture 15"/>
          <p:cNvPicPr/>
          <p:nvPr/>
        </p:nvPicPr>
        <p:blipFill rotWithShape="1">
          <a:blip r:embed="rId2"/>
          <a:srcRect l="21367" t="34568" r="42842" b="32258"/>
          <a:stretch/>
        </p:blipFill>
        <p:spPr bwMode="auto">
          <a:xfrm>
            <a:off x="3193722" y="970323"/>
            <a:ext cx="6634075" cy="3162300"/>
          </a:xfrm>
          <a:prstGeom prst="rect">
            <a:avLst/>
          </a:prstGeom>
          <a:ln>
            <a:noFill/>
          </a:ln>
          <a:extLst>
            <a:ext uri="{53640926-AAD7-44D8-BBD7-CCE9431645EC}">
              <a14:shadowObscured xmlns:a14="http://schemas.microsoft.com/office/drawing/2010/main"/>
            </a:ext>
          </a:extLst>
        </p:spPr>
      </p:pic>
      <p:pic>
        <p:nvPicPr>
          <p:cNvPr id="15" name="Picture 14" descr="dumbbell.png"/>
          <p:cNvPicPr>
            <a:picLocks noChangeAspect="1"/>
          </p:cNvPicPr>
          <p:nvPr/>
        </p:nvPicPr>
        <p:blipFill>
          <a:blip r:embed="rId3" cstate="print">
            <a:duotone>
              <a:schemeClr val="accent4">
                <a:shade val="45000"/>
                <a:satMod val="135000"/>
              </a:schemeClr>
              <a:prstClr val="white"/>
            </a:duotone>
            <a:lum contrast="30000"/>
          </a:blip>
          <a:stretch>
            <a:fillRect/>
          </a:stretch>
        </p:blipFill>
        <p:spPr>
          <a:xfrm>
            <a:off x="3868363" y="142241"/>
            <a:ext cx="706311" cy="706311"/>
          </a:xfrm>
          <a:prstGeom prst="rect">
            <a:avLst/>
          </a:prstGeom>
        </p:spPr>
      </p:pic>
      <p:pic>
        <p:nvPicPr>
          <p:cNvPr id="13" name="Picture 2"/>
          <p:cNvPicPr>
            <a:picLocks noChangeAspect="1" noChangeArrowheads="1"/>
          </p:cNvPicPr>
          <p:nvPr/>
        </p:nvPicPr>
        <p:blipFill>
          <a:blip r:embed="rId4" cstate="print"/>
          <a:srcRect/>
          <a:stretch>
            <a:fillRect/>
          </a:stretch>
        </p:blipFill>
        <p:spPr bwMode="auto">
          <a:xfrm>
            <a:off x="10298479" y="140676"/>
            <a:ext cx="1720605" cy="1204548"/>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DDA4D083-F840-43C6-83D6-3D12857EB9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89649"/>
            <a:ext cx="2795589" cy="5162843"/>
          </a:xfrm>
          <a:prstGeom prst="rect">
            <a:avLst/>
          </a:prstGeom>
        </p:spPr>
      </p:pic>
    </p:spTree>
    <p:extLst>
      <p:ext uri="{BB962C8B-B14F-4D97-AF65-F5344CB8AC3E}">
        <p14:creationId xmlns:p14="http://schemas.microsoft.com/office/powerpoint/2010/main" val="3584962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9842740" y="2632869"/>
            <a:ext cx="2349260" cy="18192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632869"/>
            <a:ext cx="2362200" cy="18192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358118" y="2671763"/>
            <a:ext cx="7475765" cy="1741486"/>
            <a:chOff x="2630259" y="2671763"/>
            <a:chExt cx="7475765" cy="1741486"/>
          </a:xfrm>
        </p:grpSpPr>
        <p:sp>
          <p:nvSpPr>
            <p:cNvPr id="14" name="Rectangle 13"/>
            <p:cNvSpPr/>
            <p:nvPr/>
          </p:nvSpPr>
          <p:spPr>
            <a:xfrm>
              <a:off x="2630259" y="2671763"/>
              <a:ext cx="7475765" cy="1741486"/>
            </a:xfrm>
            <a:prstGeom prst="rect">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31192" y="2912707"/>
              <a:ext cx="7103836" cy="1323439"/>
            </a:xfrm>
            <a:prstGeom prst="rect">
              <a:avLst/>
            </a:prstGeom>
          </p:spPr>
          <p:txBody>
            <a:bodyPr wrap="square">
              <a:spAutoFit/>
            </a:bodyPr>
            <a:lstStyle/>
            <a:p>
              <a:r>
                <a:rPr lang="en-US" sz="8000" b="1" dirty="0">
                  <a:solidFill>
                    <a:schemeClr val="tx1">
                      <a:lumMod val="95000"/>
                      <a:lumOff val="5000"/>
                    </a:schemeClr>
                  </a:solidFill>
                  <a:latin typeface="Arial Black" pitchFamily="34" charset="0"/>
                  <a:ea typeface="Adobe Gothic Std B" panose="020B0800000000000000" pitchFamily="34" charset="-128"/>
                </a:rPr>
                <a:t>THANK YOU </a:t>
              </a:r>
              <a:endParaRPr lang="en-US" sz="1400" dirty="0">
                <a:solidFill>
                  <a:schemeClr val="tx1">
                    <a:lumMod val="95000"/>
                    <a:lumOff val="5000"/>
                  </a:schemeClr>
                </a:solidFill>
                <a:latin typeface="Arial Black" pitchFamily="34" charset="0"/>
              </a:endParaRPr>
            </a:p>
          </p:txBody>
        </p:sp>
      </p:grpSp>
      <p:pic>
        <p:nvPicPr>
          <p:cNvPr id="10" name="Picture 2"/>
          <p:cNvPicPr>
            <a:picLocks noChangeAspect="1" noChangeArrowheads="1"/>
          </p:cNvPicPr>
          <p:nvPr/>
        </p:nvPicPr>
        <p:blipFill>
          <a:blip r:embed="rId2" cstate="print"/>
          <a:srcRect/>
          <a:stretch>
            <a:fillRect/>
          </a:stretch>
        </p:blipFill>
        <p:spPr bwMode="auto">
          <a:xfrm>
            <a:off x="4363672" y="650628"/>
            <a:ext cx="2582251" cy="1807763"/>
          </a:xfrm>
          <a:prstGeom prst="rect">
            <a:avLst/>
          </a:prstGeom>
          <a:noFill/>
          <a:ln w="9525">
            <a:noFill/>
            <a:miter lim="800000"/>
            <a:headEnd/>
            <a:tailEnd/>
          </a:ln>
          <a:effectLst/>
        </p:spPr>
      </p:pic>
    </p:spTree>
    <p:extLst>
      <p:ext uri="{BB962C8B-B14F-4D97-AF65-F5344CB8AC3E}">
        <p14:creationId xmlns:p14="http://schemas.microsoft.com/office/powerpoint/2010/main" val="223412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CD55F1-60DC-4266-AC04-BF114BBCE2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1253"/>
            <a:ext cx="3324226" cy="5596747"/>
          </a:xfrm>
          <a:prstGeom prst="rect">
            <a:avLst/>
          </a:prstGeom>
        </p:spPr>
      </p:pic>
      <p:sp>
        <p:nvSpPr>
          <p:cNvPr id="9" name="Rectangle 8"/>
          <p:cNvSpPr/>
          <p:nvPr/>
        </p:nvSpPr>
        <p:spPr>
          <a:xfrm>
            <a:off x="-1" y="0"/>
            <a:ext cx="3324226" cy="13062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02853" y="590913"/>
            <a:ext cx="3026229" cy="1325563"/>
          </a:xfrm>
        </p:spPr>
        <p:txBody>
          <a:bodyPr/>
          <a:lstStyle/>
          <a:p>
            <a:r>
              <a:rPr lang="en-US" b="1" dirty="0">
                <a:solidFill>
                  <a:schemeClr val="tx1">
                    <a:lumMod val="95000"/>
                    <a:lumOff val="5000"/>
                  </a:schemeClr>
                </a:solidFill>
                <a:latin typeface="Arial Black" pitchFamily="34" charset="0"/>
                <a:cs typeface="Arial" pitchFamily="34" charset="0"/>
              </a:rPr>
              <a:t>Contact</a:t>
            </a:r>
          </a:p>
        </p:txBody>
      </p:sp>
      <p:sp>
        <p:nvSpPr>
          <p:cNvPr id="3" name="Title 1"/>
          <p:cNvSpPr txBox="1">
            <a:spLocks/>
          </p:cNvSpPr>
          <p:nvPr/>
        </p:nvSpPr>
        <p:spPr>
          <a:xfrm>
            <a:off x="314325" y="12509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chemeClr val="accent2"/>
              </a:solidFill>
              <a:latin typeface="Bahnschrift" panose="020B0502040204020203" pitchFamily="34" charset="0"/>
            </a:endParaRPr>
          </a:p>
        </p:txBody>
      </p:sp>
      <p:pic>
        <p:nvPicPr>
          <p:cNvPr id="19" name="Picture 18" descr="notebook-of-contacts.png"/>
          <p:cNvPicPr>
            <a:picLocks noChangeAspect="1"/>
          </p:cNvPicPr>
          <p:nvPr/>
        </p:nvPicPr>
        <p:blipFill>
          <a:blip r:embed="rId3" cstate="print">
            <a:duotone>
              <a:schemeClr val="accent4">
                <a:shade val="45000"/>
                <a:satMod val="135000"/>
              </a:schemeClr>
              <a:prstClr val="white"/>
            </a:duotone>
            <a:lum contrast="30000"/>
          </a:blip>
          <a:stretch>
            <a:fillRect/>
          </a:stretch>
        </p:blipFill>
        <p:spPr>
          <a:xfrm>
            <a:off x="4671897" y="863237"/>
            <a:ext cx="733224" cy="73322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679871720"/>
              </p:ext>
            </p:extLst>
          </p:nvPr>
        </p:nvGraphicFramePr>
        <p:xfrm>
          <a:off x="2143124" y="1793394"/>
          <a:ext cx="10048876" cy="4298540"/>
        </p:xfrm>
        <a:graphic>
          <a:graphicData uri="http://schemas.openxmlformats.org/drawingml/2006/table">
            <a:tbl>
              <a:tblPr firstRow="1" bandRow="1">
                <a:effectLst>
                  <a:innerShdw blurRad="114300">
                    <a:prstClr val="black"/>
                  </a:innerShdw>
                </a:effectLst>
                <a:tableStyleId>{5C22544A-7EE6-4342-B048-85BDC9FD1C3A}</a:tableStyleId>
              </a:tblPr>
              <a:tblGrid>
                <a:gridCol w="3860513">
                  <a:extLst>
                    <a:ext uri="{9D8B030D-6E8A-4147-A177-3AD203B41FA5}">
                      <a16:colId xmlns:a16="http://schemas.microsoft.com/office/drawing/2014/main" val="20000"/>
                    </a:ext>
                  </a:extLst>
                </a:gridCol>
                <a:gridCol w="6188363">
                  <a:extLst>
                    <a:ext uri="{9D8B030D-6E8A-4147-A177-3AD203B41FA5}">
                      <a16:colId xmlns:a16="http://schemas.microsoft.com/office/drawing/2014/main" val="20001"/>
                    </a:ext>
                  </a:extLst>
                </a:gridCol>
              </a:tblGrid>
              <a:tr h="465011">
                <a:tc>
                  <a:txBody>
                    <a:bodyPr/>
                    <a:lstStyle/>
                    <a:p>
                      <a:r>
                        <a:rPr lang="en-US" sz="2000" dirty="0">
                          <a:solidFill>
                            <a:schemeClr val="tx1"/>
                          </a:solidFill>
                        </a:rPr>
                        <a:t>Name of company </a:t>
                      </a:r>
                    </a:p>
                  </a:txBody>
                  <a:tcPr>
                    <a:solidFill>
                      <a:schemeClr val="bg1">
                        <a:lumMod val="85000"/>
                      </a:schemeClr>
                    </a:solidFill>
                  </a:tcPr>
                </a:tc>
                <a:tc>
                  <a:txBody>
                    <a:bodyPr/>
                    <a:lstStyle/>
                    <a:p>
                      <a:r>
                        <a:rPr lang="en-US" sz="2000" b="0" dirty="0">
                          <a:solidFill>
                            <a:schemeClr val="tx1"/>
                          </a:solidFill>
                        </a:rPr>
                        <a:t>SPARK TEXTILES - (sister concern of </a:t>
                      </a:r>
                      <a:r>
                        <a:rPr lang="en-US" sz="2000" b="1" dirty="0">
                          <a:solidFill>
                            <a:schemeClr val="tx1"/>
                          </a:solidFill>
                        </a:rPr>
                        <a:t>SPARK </a:t>
                      </a:r>
                      <a:r>
                        <a:rPr lang="en-US" sz="2000" b="1" dirty="0" err="1">
                          <a:solidFill>
                            <a:schemeClr val="tx1"/>
                          </a:solidFill>
                        </a:rPr>
                        <a:t>I’national</a:t>
                      </a:r>
                      <a:r>
                        <a:rPr lang="en-US" sz="2000" b="1" dirty="0">
                          <a:solidFill>
                            <a:schemeClr val="tx1"/>
                          </a:solidFill>
                        </a:rPr>
                        <a:t> </a:t>
                      </a:r>
                      <a:r>
                        <a:rPr lang="en-US" sz="2000" b="0" dirty="0">
                          <a:solidFill>
                            <a:schemeClr val="tx1"/>
                          </a:solidFill>
                        </a:rPr>
                        <a:t>)</a:t>
                      </a:r>
                    </a:p>
                  </a:txBody>
                  <a:tcPr>
                    <a:solidFill>
                      <a:schemeClr val="bg1">
                        <a:lumMod val="95000"/>
                      </a:schemeClr>
                    </a:solidFill>
                  </a:tcPr>
                </a:tc>
                <a:extLst>
                  <a:ext uri="{0D108BD9-81ED-4DB2-BD59-A6C34878D82A}">
                    <a16:rowId xmlns:a16="http://schemas.microsoft.com/office/drawing/2014/main" val="10000"/>
                  </a:ext>
                </a:extLst>
              </a:tr>
              <a:tr h="462754">
                <a:tc>
                  <a:txBody>
                    <a:bodyPr/>
                    <a:lstStyle/>
                    <a:p>
                      <a:pPr marL="0" algn="l" defTabSz="914400" rtl="0" eaLnBrk="1" latinLnBrk="0" hangingPunct="1"/>
                      <a:r>
                        <a:rPr lang="en-US" sz="2000" b="1" kern="1200" dirty="0">
                          <a:solidFill>
                            <a:schemeClr val="tx1"/>
                          </a:solidFill>
                          <a:latin typeface="+mn-lt"/>
                          <a:ea typeface="+mn-ea"/>
                          <a:cs typeface="+mn-cs"/>
                        </a:rPr>
                        <a:t>Year of Establishment</a:t>
                      </a:r>
                    </a:p>
                  </a:txBody>
                  <a:tcPr>
                    <a:solidFill>
                      <a:schemeClr val="bg1">
                        <a:lumMod val="85000"/>
                      </a:schemeClr>
                    </a:solidFill>
                  </a:tcPr>
                </a:tc>
                <a:tc>
                  <a:txBody>
                    <a:bodyPr/>
                    <a:lstStyle/>
                    <a:p>
                      <a:r>
                        <a:rPr lang="en-US" sz="2000" dirty="0">
                          <a:solidFill>
                            <a:schemeClr val="tx1"/>
                          </a:solidFill>
                        </a:rPr>
                        <a:t>2009</a:t>
                      </a:r>
                    </a:p>
                  </a:txBody>
                  <a:tcPr>
                    <a:solidFill>
                      <a:schemeClr val="bg1">
                        <a:lumMod val="95000"/>
                      </a:schemeClr>
                    </a:solidFill>
                  </a:tcPr>
                </a:tc>
                <a:extLst>
                  <a:ext uri="{0D108BD9-81ED-4DB2-BD59-A6C34878D82A}">
                    <a16:rowId xmlns:a16="http://schemas.microsoft.com/office/drawing/2014/main" val="10001"/>
                  </a:ext>
                </a:extLst>
              </a:tr>
              <a:tr h="4627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latin typeface="+mn-lt"/>
                          <a:ea typeface="+mn-ea"/>
                          <a:cs typeface="+mn-cs"/>
                        </a:rPr>
                        <a:t>Nature of Business</a:t>
                      </a:r>
                    </a:p>
                  </a:txBody>
                  <a:tcPr>
                    <a:solidFill>
                      <a:schemeClr val="bg1">
                        <a:lumMod val="85000"/>
                      </a:schemeClr>
                    </a:solidFill>
                  </a:tcPr>
                </a:tc>
                <a:tc>
                  <a:txBody>
                    <a:bodyPr/>
                    <a:lstStyle/>
                    <a:p>
                      <a:r>
                        <a:rPr lang="en-US" sz="1800" kern="1200" dirty="0">
                          <a:solidFill>
                            <a:schemeClr val="dk1"/>
                          </a:solidFill>
                          <a:effectLst/>
                          <a:latin typeface="+mn-lt"/>
                          <a:ea typeface="+mn-ea"/>
                          <a:cs typeface="+mn-cs"/>
                        </a:rPr>
                        <a:t>100% Export Oriented Garments Buying &amp; Selling</a:t>
                      </a:r>
                      <a:endParaRPr lang="en-US" sz="2000" dirty="0">
                        <a:solidFill>
                          <a:schemeClr val="tx1"/>
                        </a:solidFill>
                      </a:endParaRPr>
                    </a:p>
                  </a:txBody>
                  <a:tcPr>
                    <a:solidFill>
                      <a:schemeClr val="bg1">
                        <a:lumMod val="95000"/>
                      </a:schemeClr>
                    </a:solidFill>
                  </a:tcPr>
                </a:tc>
                <a:extLst>
                  <a:ext uri="{0D108BD9-81ED-4DB2-BD59-A6C34878D82A}">
                    <a16:rowId xmlns:a16="http://schemas.microsoft.com/office/drawing/2014/main" val="10002"/>
                  </a:ext>
                </a:extLst>
              </a:tr>
              <a:tr h="818719">
                <a:tc>
                  <a:txBody>
                    <a:bodyPr/>
                    <a:lstStyle/>
                    <a:p>
                      <a:r>
                        <a:rPr lang="en-US" sz="2000" b="1" kern="1200" dirty="0">
                          <a:solidFill>
                            <a:schemeClr val="tx1"/>
                          </a:solidFill>
                          <a:latin typeface="+mn-lt"/>
                          <a:ea typeface="+mn-ea"/>
                          <a:cs typeface="+mn-cs"/>
                        </a:rPr>
                        <a:t>Corporate Oﬃce Address Location</a:t>
                      </a:r>
                    </a:p>
                  </a:txBody>
                  <a:tcPr>
                    <a:solidFill>
                      <a:schemeClr val="bg1">
                        <a:lumMod val="85000"/>
                      </a:schemeClr>
                    </a:solidFill>
                  </a:tcPr>
                </a:tc>
                <a:tc>
                  <a:txBody>
                    <a:bodyPr/>
                    <a:lstStyle/>
                    <a:p>
                      <a:r>
                        <a:rPr lang="en-US" sz="2000" dirty="0">
                          <a:solidFill>
                            <a:schemeClr val="tx1"/>
                          </a:solidFill>
                        </a:rPr>
                        <a:t>House No.30/C, (10</a:t>
                      </a:r>
                      <a:r>
                        <a:rPr lang="en-US" sz="2000" baseline="30000" dirty="0">
                          <a:solidFill>
                            <a:schemeClr val="tx1"/>
                          </a:solidFill>
                        </a:rPr>
                        <a:t>th</a:t>
                      </a:r>
                      <a:r>
                        <a:rPr lang="en-US" sz="2000" baseline="0" dirty="0">
                          <a:solidFill>
                            <a:schemeClr val="tx1"/>
                          </a:solidFill>
                        </a:rPr>
                        <a:t> Floor), Road #2, Sector 3, </a:t>
                      </a:r>
                      <a:r>
                        <a:rPr lang="en-US" sz="2000" baseline="0" dirty="0" err="1">
                          <a:solidFill>
                            <a:schemeClr val="tx1"/>
                          </a:solidFill>
                        </a:rPr>
                        <a:t>Uttara</a:t>
                      </a:r>
                      <a:r>
                        <a:rPr lang="en-US" sz="2000" baseline="0" dirty="0">
                          <a:solidFill>
                            <a:schemeClr val="tx1"/>
                          </a:solidFill>
                        </a:rPr>
                        <a:t> Model Town, Dhaka -1230, Bangladesh.</a:t>
                      </a:r>
                      <a:endParaRPr lang="en-US" sz="2000" dirty="0">
                        <a:solidFill>
                          <a:schemeClr val="tx1"/>
                        </a:solidFill>
                      </a:endParaRPr>
                    </a:p>
                  </a:txBody>
                  <a:tcPr>
                    <a:solidFill>
                      <a:schemeClr val="bg1">
                        <a:lumMod val="95000"/>
                      </a:schemeClr>
                    </a:solidFill>
                  </a:tcPr>
                </a:tc>
                <a:extLst>
                  <a:ext uri="{0D108BD9-81ED-4DB2-BD59-A6C34878D82A}">
                    <a16:rowId xmlns:a16="http://schemas.microsoft.com/office/drawing/2014/main" val="10003"/>
                  </a:ext>
                </a:extLst>
              </a:tr>
              <a:tr h="462754">
                <a:tc>
                  <a:txBody>
                    <a:bodyPr/>
                    <a:lstStyle/>
                    <a:p>
                      <a:r>
                        <a:rPr lang="en-US" sz="2000" b="1" kern="1200" dirty="0">
                          <a:solidFill>
                            <a:schemeClr val="tx1"/>
                          </a:solidFill>
                          <a:latin typeface="+mn-lt"/>
                          <a:ea typeface="+mn-ea"/>
                          <a:cs typeface="+mn-cs"/>
                        </a:rPr>
                        <a:t>E-Mail</a:t>
                      </a:r>
                    </a:p>
                  </a:txBody>
                  <a:tcPr>
                    <a:solidFill>
                      <a:schemeClr val="bg1">
                        <a:lumMod val="85000"/>
                      </a:schemeClr>
                    </a:solidFill>
                  </a:tcPr>
                </a:tc>
                <a:tc>
                  <a:txBody>
                    <a:bodyPr/>
                    <a:lstStyle/>
                    <a:p>
                      <a:r>
                        <a:rPr lang="en-US" sz="2000" dirty="0">
                          <a:solidFill>
                            <a:schemeClr val="tx1"/>
                          </a:solidFill>
                          <a:hlinkClick r:id="rId4"/>
                        </a:rPr>
                        <a:t>info@sparktextiles.com</a:t>
                      </a:r>
                      <a:endParaRPr lang="en-US" sz="2000" dirty="0">
                        <a:solidFill>
                          <a:schemeClr val="tx1"/>
                        </a:solidFill>
                      </a:endParaRPr>
                    </a:p>
                  </a:txBody>
                  <a:tcPr>
                    <a:solidFill>
                      <a:schemeClr val="bg1">
                        <a:lumMod val="95000"/>
                      </a:schemeClr>
                    </a:solidFill>
                  </a:tcPr>
                </a:tc>
                <a:extLst>
                  <a:ext uri="{0D108BD9-81ED-4DB2-BD59-A6C34878D82A}">
                    <a16:rowId xmlns:a16="http://schemas.microsoft.com/office/drawing/2014/main" val="10006"/>
                  </a:ext>
                </a:extLst>
              </a:tr>
              <a:tr h="462754">
                <a:tc>
                  <a:txBody>
                    <a:bodyPr/>
                    <a:lstStyle/>
                    <a:p>
                      <a:r>
                        <a:rPr lang="en-US" sz="2000" b="1" kern="1200" dirty="0">
                          <a:solidFill>
                            <a:schemeClr val="tx1"/>
                          </a:solidFill>
                          <a:latin typeface="+mn-lt"/>
                          <a:ea typeface="+mn-ea"/>
                          <a:cs typeface="+mn-cs"/>
                        </a:rPr>
                        <a:t>WEB</a:t>
                      </a:r>
                    </a:p>
                  </a:txBody>
                  <a:tcPr>
                    <a:solidFill>
                      <a:schemeClr val="bg1">
                        <a:lumMod val="85000"/>
                      </a:schemeClr>
                    </a:solidFill>
                  </a:tcPr>
                </a:tc>
                <a:tc>
                  <a:txBody>
                    <a:bodyPr/>
                    <a:lstStyle/>
                    <a:p>
                      <a:r>
                        <a:rPr lang="en-US" sz="2000" dirty="0">
                          <a:solidFill>
                            <a:schemeClr val="tx1"/>
                          </a:solidFill>
                          <a:hlinkClick r:id="rId5"/>
                        </a:rPr>
                        <a:t>www.sparktextiles.com</a:t>
                      </a:r>
                      <a:endParaRPr lang="en-US" sz="2000" dirty="0">
                        <a:solidFill>
                          <a:schemeClr val="tx1"/>
                        </a:solidFill>
                      </a:endParaRPr>
                    </a:p>
                  </a:txBody>
                  <a:tcPr>
                    <a:solidFill>
                      <a:schemeClr val="bg1">
                        <a:lumMod val="95000"/>
                      </a:schemeClr>
                    </a:solidFill>
                  </a:tcPr>
                </a:tc>
                <a:extLst>
                  <a:ext uri="{0D108BD9-81ED-4DB2-BD59-A6C34878D82A}">
                    <a16:rowId xmlns:a16="http://schemas.microsoft.com/office/drawing/2014/main" val="10007"/>
                  </a:ext>
                </a:extLst>
              </a:tr>
              <a:tr h="462754">
                <a:tc>
                  <a:txBody>
                    <a:bodyPr/>
                    <a:lstStyle/>
                    <a:p>
                      <a:r>
                        <a:rPr lang="en-US" sz="2000" b="1" kern="1200" dirty="0">
                          <a:solidFill>
                            <a:schemeClr val="tx1"/>
                          </a:solidFill>
                          <a:latin typeface="+mn-lt"/>
                          <a:ea typeface="+mn-ea"/>
                          <a:cs typeface="+mn-cs"/>
                        </a:rPr>
                        <a:t>Contact Person </a:t>
                      </a:r>
                    </a:p>
                  </a:txBody>
                  <a:tcPr>
                    <a:solidFill>
                      <a:schemeClr val="bg1">
                        <a:lumMod val="85000"/>
                      </a:schemeClr>
                    </a:solidFill>
                  </a:tcPr>
                </a:tc>
                <a:tc>
                  <a:txBody>
                    <a:bodyPr/>
                    <a:lstStyle/>
                    <a:p>
                      <a:r>
                        <a:rPr lang="en-US" sz="2000" dirty="0">
                          <a:solidFill>
                            <a:schemeClr val="tx1"/>
                          </a:solidFill>
                        </a:rPr>
                        <a:t>Nayani </a:t>
                      </a:r>
                      <a:r>
                        <a:rPr lang="en-US" sz="2000" dirty="0" err="1">
                          <a:solidFill>
                            <a:schemeClr val="tx1"/>
                          </a:solidFill>
                        </a:rPr>
                        <a:t>Meegoda</a:t>
                      </a:r>
                      <a:r>
                        <a:rPr lang="en-US" sz="2000" dirty="0">
                          <a:solidFill>
                            <a:schemeClr val="tx1"/>
                          </a:solidFill>
                        </a:rPr>
                        <a:t>  -  Business Head </a:t>
                      </a:r>
                    </a:p>
                  </a:txBody>
                  <a:tcPr>
                    <a:solidFill>
                      <a:schemeClr val="bg1">
                        <a:lumMod val="95000"/>
                      </a:schemeClr>
                    </a:solidFill>
                  </a:tcPr>
                </a:tc>
                <a:extLst>
                  <a:ext uri="{0D108BD9-81ED-4DB2-BD59-A6C34878D82A}">
                    <a16:rowId xmlns:a16="http://schemas.microsoft.com/office/drawing/2014/main" val="4025138194"/>
                  </a:ext>
                </a:extLst>
              </a:tr>
              <a:tr h="462754">
                <a:tc>
                  <a:txBody>
                    <a:bodyPr/>
                    <a:lstStyle/>
                    <a:p>
                      <a:r>
                        <a:rPr lang="en-US" sz="2000" b="1" kern="1200" dirty="0">
                          <a:solidFill>
                            <a:schemeClr val="tx1"/>
                          </a:solidFill>
                          <a:latin typeface="+mn-lt"/>
                          <a:ea typeface="+mn-ea"/>
                          <a:cs typeface="+mn-cs"/>
                        </a:rPr>
                        <a:t>Contacts </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008801714999823 ; </a:t>
                      </a:r>
                      <a:r>
                        <a:rPr lang="en-US" sz="2000" u="sng" kern="1200" dirty="0">
                          <a:solidFill>
                            <a:schemeClr val="accent1">
                              <a:lumMod val="75000"/>
                            </a:schemeClr>
                          </a:solidFill>
                          <a:latin typeface="+mn-lt"/>
                          <a:ea typeface="+mn-ea"/>
                          <a:cs typeface="+mn-cs"/>
                        </a:rPr>
                        <a:t>nayani.meegoda</a:t>
                      </a:r>
                      <a:r>
                        <a:rPr lang="en-US" sz="2000" u="sng" dirty="0">
                          <a:solidFill>
                            <a:schemeClr val="accent1">
                              <a:lumMod val="75000"/>
                            </a:schemeClr>
                          </a:solidFill>
                          <a:hlinkClick r:id="rId4">
                            <a:extLst>
                              <a:ext uri="{A12FA001-AC4F-418D-AE19-62706E023703}">
                                <ahyp:hlinkClr xmlns:ahyp="http://schemas.microsoft.com/office/drawing/2018/hyperlinkcolor" val="tx"/>
                              </a:ext>
                            </a:extLst>
                          </a:hlinkClick>
                        </a:rPr>
                        <a:t>@sparktextiles.com</a:t>
                      </a:r>
                      <a:endParaRPr lang="en-US" sz="2000" u="sng" dirty="0">
                        <a:solidFill>
                          <a:schemeClr val="accent1">
                            <a:lumMod val="75000"/>
                          </a:schemeClr>
                        </a:solidFill>
                      </a:endParaRPr>
                    </a:p>
                    <a:p>
                      <a:endParaRPr lang="en-US" sz="2000" dirty="0">
                        <a:solidFill>
                          <a:schemeClr val="tx1"/>
                        </a:solidFill>
                      </a:endParaRPr>
                    </a:p>
                  </a:txBody>
                  <a:tcPr>
                    <a:solidFill>
                      <a:schemeClr val="bg1">
                        <a:lumMod val="95000"/>
                      </a:schemeClr>
                    </a:solidFill>
                  </a:tcPr>
                </a:tc>
                <a:extLst>
                  <a:ext uri="{0D108BD9-81ED-4DB2-BD59-A6C34878D82A}">
                    <a16:rowId xmlns:a16="http://schemas.microsoft.com/office/drawing/2014/main" val="607755927"/>
                  </a:ext>
                </a:extLst>
              </a:tr>
            </a:tbl>
          </a:graphicData>
        </a:graphic>
      </p:graphicFrame>
      <p:pic>
        <p:nvPicPr>
          <p:cNvPr id="10" name="Picture 2"/>
          <p:cNvPicPr>
            <a:picLocks noChangeAspect="1" noChangeArrowheads="1"/>
          </p:cNvPicPr>
          <p:nvPr/>
        </p:nvPicPr>
        <p:blipFill>
          <a:blip r:embed="rId6" cstate="print"/>
          <a:srcRect/>
          <a:stretch>
            <a:fillRect/>
          </a:stretch>
        </p:blipFill>
        <p:spPr bwMode="auto">
          <a:xfrm>
            <a:off x="9946787" y="131883"/>
            <a:ext cx="1826114" cy="1389187"/>
          </a:xfrm>
          <a:prstGeom prst="rect">
            <a:avLst/>
          </a:prstGeom>
          <a:noFill/>
          <a:ln w="9525">
            <a:noFill/>
            <a:miter lim="800000"/>
            <a:headEnd/>
            <a:tailEnd/>
          </a:ln>
          <a:effectLst/>
        </p:spPr>
      </p:pic>
    </p:spTree>
    <p:extLst>
      <p:ext uri="{BB962C8B-B14F-4D97-AF65-F5344CB8AC3E}">
        <p14:creationId xmlns:p14="http://schemas.microsoft.com/office/powerpoint/2010/main" val="1079574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7500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ectangle 8"/>
          <p:cNvSpPr/>
          <p:nvPr/>
        </p:nvSpPr>
        <p:spPr>
          <a:xfrm>
            <a:off x="0" y="47642"/>
            <a:ext cx="3324226" cy="13062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16232" y="152400"/>
            <a:ext cx="4120324" cy="1325563"/>
          </a:xfrm>
        </p:spPr>
        <p:txBody>
          <a:bodyPr>
            <a:normAutofit/>
          </a:bodyPr>
          <a:lstStyle/>
          <a:p>
            <a:r>
              <a:rPr lang="en-US" b="1" dirty="0">
                <a:solidFill>
                  <a:schemeClr val="tx1">
                    <a:lumMod val="95000"/>
                    <a:lumOff val="5000"/>
                  </a:schemeClr>
                </a:solidFill>
                <a:latin typeface="Arial Black" pitchFamily="34" charset="0"/>
                <a:cs typeface="Arial" pitchFamily="34" charset="0"/>
              </a:rPr>
              <a:t>Our Locations </a:t>
            </a:r>
          </a:p>
        </p:txBody>
      </p:sp>
      <p:sp>
        <p:nvSpPr>
          <p:cNvPr id="3" name="Title 1"/>
          <p:cNvSpPr txBox="1">
            <a:spLocks/>
          </p:cNvSpPr>
          <p:nvPr/>
        </p:nvSpPr>
        <p:spPr>
          <a:xfrm>
            <a:off x="3896198" y="2111406"/>
            <a:ext cx="5038166" cy="13822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latin typeface="Bahnschrift" panose="020B0502040204020203" pitchFamily="34" charset="0"/>
              </a:rPr>
              <a:t>Spark Textiles </a:t>
            </a:r>
          </a:p>
          <a:p>
            <a:r>
              <a:rPr lang="en-US" sz="1800" dirty="0">
                <a:latin typeface="Bahnschrift" panose="020B0502040204020203" pitchFamily="34" charset="0"/>
              </a:rPr>
              <a:t>16, Hanwell Close, Boulton Moor, Derby,</a:t>
            </a:r>
          </a:p>
          <a:p>
            <a:r>
              <a:rPr lang="en-US" sz="1800" dirty="0">
                <a:latin typeface="Bahnschrift" panose="020B0502040204020203" pitchFamily="34" charset="0"/>
              </a:rPr>
              <a:t>DE24 5DN,</a:t>
            </a:r>
          </a:p>
          <a:p>
            <a:r>
              <a:rPr lang="en-US" sz="1800" dirty="0">
                <a:latin typeface="Bahnschrift" panose="020B0502040204020203" pitchFamily="34" charset="0"/>
              </a:rPr>
              <a:t>United Kingdom</a:t>
            </a:r>
          </a:p>
          <a:p>
            <a:r>
              <a:rPr lang="en-US" sz="1800" dirty="0">
                <a:latin typeface="Bahnschrift" panose="020B0502040204020203" pitchFamily="34" charset="0"/>
              </a:rPr>
              <a:t>+44 7712 187696</a:t>
            </a:r>
          </a:p>
        </p:txBody>
      </p:sp>
      <p:pic>
        <p:nvPicPr>
          <p:cNvPr id="19" name="Picture 18" descr="notebook-of-contacts.png"/>
          <p:cNvPicPr>
            <a:picLocks noChangeAspect="1"/>
          </p:cNvPicPr>
          <p:nvPr/>
        </p:nvPicPr>
        <p:blipFill>
          <a:blip r:embed="rId2" cstate="print">
            <a:duotone>
              <a:schemeClr val="accent4">
                <a:shade val="45000"/>
                <a:satMod val="135000"/>
              </a:schemeClr>
              <a:prstClr val="white"/>
            </a:duotone>
            <a:lum contrast="30000"/>
          </a:blip>
          <a:stretch>
            <a:fillRect/>
          </a:stretch>
        </p:blipFill>
        <p:spPr>
          <a:xfrm>
            <a:off x="4228807" y="416274"/>
            <a:ext cx="733224" cy="733222"/>
          </a:xfrm>
          <a:prstGeom prst="rect">
            <a:avLst/>
          </a:prstGeom>
        </p:spPr>
      </p:pic>
      <p:sp>
        <p:nvSpPr>
          <p:cNvPr id="6" name="Rectangle 5">
            <a:extLst>
              <a:ext uri="{FF2B5EF4-FFF2-40B4-BE49-F238E27FC236}">
                <a16:creationId xmlns:a16="http://schemas.microsoft.com/office/drawing/2014/main" id="{75C38AF0-30BC-B612-734B-12CFAF53C449}"/>
              </a:ext>
            </a:extLst>
          </p:cNvPr>
          <p:cNvSpPr/>
          <p:nvPr/>
        </p:nvSpPr>
        <p:spPr>
          <a:xfrm>
            <a:off x="4228807" y="1913730"/>
            <a:ext cx="6333027" cy="2647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jjjjsuhs</a:t>
            </a:r>
            <a:endParaRPr lang="en-US" dirty="0"/>
          </a:p>
        </p:txBody>
      </p:sp>
      <p:pic>
        <p:nvPicPr>
          <p:cNvPr id="1026" name="Picture 2">
            <a:extLst>
              <a:ext uri="{FF2B5EF4-FFF2-40B4-BE49-F238E27FC236}">
                <a16:creationId xmlns:a16="http://schemas.microsoft.com/office/drawing/2014/main" id="{677AFFE0-7BB5-B755-3922-54CB6F670F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1242" y="1589321"/>
            <a:ext cx="787425" cy="47245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B8F89A67-487F-7E47-1D82-75CC72ED6B32}"/>
              </a:ext>
            </a:extLst>
          </p:cNvPr>
          <p:cNvSpPr txBox="1">
            <a:spLocks/>
          </p:cNvSpPr>
          <p:nvPr/>
        </p:nvSpPr>
        <p:spPr>
          <a:xfrm>
            <a:off x="3947745" y="4698554"/>
            <a:ext cx="4941277" cy="13822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latin typeface="Bahnschrift" panose="020B0502040204020203" pitchFamily="34" charset="0"/>
              </a:rPr>
              <a:t>Spark Readymade Garments Trading </a:t>
            </a:r>
          </a:p>
          <a:p>
            <a:r>
              <a:rPr lang="en-US" sz="1800" dirty="0">
                <a:latin typeface="Bahnschrift" panose="020B0502040204020203" pitchFamily="34" charset="0"/>
              </a:rPr>
              <a:t>New industrial Area, </a:t>
            </a:r>
          </a:p>
          <a:p>
            <a:r>
              <a:rPr lang="en-US" sz="1800" dirty="0">
                <a:latin typeface="Bahnschrift" panose="020B0502040204020203" pitchFamily="34" charset="0"/>
              </a:rPr>
              <a:t>P.O Box Bo- 9124</a:t>
            </a:r>
          </a:p>
          <a:p>
            <a:r>
              <a:rPr lang="en-US" sz="1800" dirty="0">
                <a:latin typeface="Bahnschrift" panose="020B0502040204020203" pitchFamily="34" charset="0"/>
              </a:rPr>
              <a:t>Ajman </a:t>
            </a:r>
          </a:p>
          <a:p>
            <a:r>
              <a:rPr lang="en-US" sz="1800" dirty="0">
                <a:latin typeface="Bahnschrift" panose="020B0502040204020203" pitchFamily="34" charset="0"/>
              </a:rPr>
              <a:t>UAE</a:t>
            </a:r>
          </a:p>
          <a:p>
            <a:r>
              <a:rPr lang="en-US" sz="1800" dirty="0">
                <a:latin typeface="Bahnschrift" panose="020B0502040204020203" pitchFamily="34" charset="0"/>
              </a:rPr>
              <a:t>+971 6 743 4408, +97150 630 4078</a:t>
            </a:r>
          </a:p>
        </p:txBody>
      </p:sp>
      <p:pic>
        <p:nvPicPr>
          <p:cNvPr id="1028" name="Picture 4" descr="Flag of the United Arab Emirates - Wikipedia">
            <a:extLst>
              <a:ext uri="{FF2B5EF4-FFF2-40B4-BE49-F238E27FC236}">
                <a16:creationId xmlns:a16="http://schemas.microsoft.com/office/drawing/2014/main" id="{33BB5FBD-8E39-4953-48A5-4931B43038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2961" y="4072255"/>
            <a:ext cx="932641" cy="46814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B8F89A67-487F-7E47-1D82-75CC72ED6B32}"/>
              </a:ext>
            </a:extLst>
          </p:cNvPr>
          <p:cNvSpPr txBox="1">
            <a:spLocks/>
          </p:cNvSpPr>
          <p:nvPr/>
        </p:nvSpPr>
        <p:spPr>
          <a:xfrm>
            <a:off x="8386019" y="3661924"/>
            <a:ext cx="2868136" cy="16574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latin typeface="Bahnschrift" panose="020B0502040204020203" pitchFamily="34" charset="0"/>
              </a:rPr>
              <a:t>Spark Textiles </a:t>
            </a:r>
          </a:p>
          <a:p>
            <a:r>
              <a:rPr lang="en-US" sz="1800" dirty="0">
                <a:latin typeface="Bahnschrift" panose="020B0502040204020203" pitchFamily="34" charset="0"/>
              </a:rPr>
              <a:t>Via </a:t>
            </a:r>
            <a:r>
              <a:rPr lang="en-US" sz="1800" dirty="0" err="1">
                <a:latin typeface="Bahnschrift" panose="020B0502040204020203" pitchFamily="34" charset="0"/>
              </a:rPr>
              <a:t>Pietro</a:t>
            </a:r>
            <a:r>
              <a:rPr lang="en-US" sz="1800" dirty="0">
                <a:latin typeface="Bahnschrift" panose="020B0502040204020203" pitchFamily="34" charset="0"/>
              </a:rPr>
              <a:t> </a:t>
            </a:r>
            <a:r>
              <a:rPr lang="en-US" sz="1800" dirty="0" err="1">
                <a:latin typeface="Bahnschrift" panose="020B0502040204020203" pitchFamily="34" charset="0"/>
              </a:rPr>
              <a:t>Crespi</a:t>
            </a:r>
            <a:r>
              <a:rPr lang="en-US" sz="1800" dirty="0">
                <a:latin typeface="Bahnschrift" panose="020B0502040204020203" pitchFamily="34" charset="0"/>
              </a:rPr>
              <a:t> no 6</a:t>
            </a:r>
          </a:p>
          <a:p>
            <a:r>
              <a:rPr lang="en-US" sz="1800" dirty="0">
                <a:latin typeface="Bahnschrift" panose="020B0502040204020203" pitchFamily="34" charset="0"/>
              </a:rPr>
              <a:t>Cap 20127</a:t>
            </a:r>
          </a:p>
          <a:p>
            <a:r>
              <a:rPr lang="en-US" sz="1800" dirty="0">
                <a:latin typeface="Bahnschrift" panose="020B0502040204020203" pitchFamily="34" charset="0"/>
              </a:rPr>
              <a:t>Milano, </a:t>
            </a:r>
          </a:p>
          <a:p>
            <a:r>
              <a:rPr lang="en-US" sz="1800" dirty="0">
                <a:latin typeface="Bahnschrift" panose="020B0502040204020203" pitchFamily="34" charset="0"/>
              </a:rPr>
              <a:t>Italy </a:t>
            </a:r>
          </a:p>
          <a:p>
            <a:r>
              <a:rPr lang="en-US" sz="1800" dirty="0">
                <a:latin typeface="Bahnschrift" panose="020B0502040204020203" pitchFamily="34" charset="0"/>
              </a:rPr>
              <a:t>+393298059594</a:t>
            </a:r>
          </a:p>
        </p:txBody>
      </p:sp>
      <p:pic>
        <p:nvPicPr>
          <p:cNvPr id="20482" name="Picture 2" descr="Italy, Flag, National Flag, Nation"/>
          <p:cNvPicPr>
            <a:picLocks noChangeAspect="1" noChangeArrowheads="1"/>
          </p:cNvPicPr>
          <p:nvPr/>
        </p:nvPicPr>
        <p:blipFill>
          <a:blip r:embed="rId5"/>
          <a:srcRect/>
          <a:stretch>
            <a:fillRect/>
          </a:stretch>
        </p:blipFill>
        <p:spPr bwMode="auto">
          <a:xfrm>
            <a:off x="8437892" y="2970028"/>
            <a:ext cx="902260" cy="452096"/>
          </a:xfrm>
          <a:prstGeom prst="rect">
            <a:avLst/>
          </a:prstGeom>
          <a:noFill/>
        </p:spPr>
      </p:pic>
      <p:pic>
        <p:nvPicPr>
          <p:cNvPr id="14" name="Picture 2"/>
          <p:cNvPicPr>
            <a:picLocks noChangeAspect="1" noChangeArrowheads="1"/>
          </p:cNvPicPr>
          <p:nvPr/>
        </p:nvPicPr>
        <p:blipFill>
          <a:blip r:embed="rId6" cstate="print"/>
          <a:srcRect/>
          <a:stretch>
            <a:fillRect/>
          </a:stretch>
        </p:blipFill>
        <p:spPr bwMode="auto">
          <a:xfrm>
            <a:off x="9981956" y="114298"/>
            <a:ext cx="1826114" cy="1389187"/>
          </a:xfrm>
          <a:prstGeom prst="rect">
            <a:avLst/>
          </a:prstGeom>
          <a:noFill/>
          <a:ln w="9525">
            <a:noFill/>
            <a:miter lim="800000"/>
            <a:headEnd/>
            <a:tailEnd/>
          </a:ln>
          <a:effectLst/>
        </p:spPr>
      </p:pic>
      <p:sp>
        <p:nvSpPr>
          <p:cNvPr id="17" name="Rectangle 16">
            <a:extLst>
              <a:ext uri="{FF2B5EF4-FFF2-40B4-BE49-F238E27FC236}">
                <a16:creationId xmlns:a16="http://schemas.microsoft.com/office/drawing/2014/main" id="{D2EEC205-57C0-4CBB-AC5F-2B128151BC8B}"/>
              </a:ext>
            </a:extLst>
          </p:cNvPr>
          <p:cNvSpPr/>
          <p:nvPr/>
        </p:nvSpPr>
        <p:spPr>
          <a:xfrm>
            <a:off x="0" y="5505830"/>
            <a:ext cx="3324226" cy="3603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5F50CF-403A-4977-A705-B9D1676199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783" y="1898465"/>
            <a:ext cx="2143125" cy="2143125"/>
          </a:xfrm>
          <a:prstGeom prst="rect">
            <a:avLst/>
          </a:prstGeom>
        </p:spPr>
      </p:pic>
      <p:sp>
        <p:nvSpPr>
          <p:cNvPr id="13" name="Rectangle 12">
            <a:extLst>
              <a:ext uri="{FF2B5EF4-FFF2-40B4-BE49-F238E27FC236}">
                <a16:creationId xmlns:a16="http://schemas.microsoft.com/office/drawing/2014/main" id="{289DC0D0-FDED-4F80-BF97-E7AF17D6F8C1}"/>
              </a:ext>
            </a:extLst>
          </p:cNvPr>
          <p:cNvSpPr/>
          <p:nvPr/>
        </p:nvSpPr>
        <p:spPr>
          <a:xfrm>
            <a:off x="0" y="1353928"/>
            <a:ext cx="3298921" cy="4151902"/>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792D8A8-6F5A-4348-A68E-7400FE0D8D58}"/>
              </a:ext>
            </a:extLst>
          </p:cNvPr>
          <p:cNvSpPr/>
          <p:nvPr/>
        </p:nvSpPr>
        <p:spPr>
          <a:xfrm>
            <a:off x="225083" y="5936567"/>
            <a:ext cx="2715066" cy="3603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751A285-8221-48FC-BD7B-D365CCC1A00D}"/>
              </a:ext>
            </a:extLst>
          </p:cNvPr>
          <p:cNvSpPr/>
          <p:nvPr/>
        </p:nvSpPr>
        <p:spPr>
          <a:xfrm>
            <a:off x="548640" y="6367304"/>
            <a:ext cx="2067951" cy="3603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889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046437" y="1678059"/>
            <a:ext cx="7709217" cy="4401942"/>
          </a:xfrm>
        </p:spPr>
        <p:txBody>
          <a:bodyPr>
            <a:normAutofit fontScale="92500" lnSpcReduction="10000"/>
          </a:bodyPr>
          <a:lstStyle/>
          <a:p>
            <a:pPr algn="just"/>
            <a:r>
              <a:rPr lang="en-US" b="1" dirty="0">
                <a:solidFill>
                  <a:schemeClr val="tx1"/>
                </a:solidFill>
              </a:rPr>
              <a:t>SPARK TEXTILES </a:t>
            </a:r>
            <a:r>
              <a:rPr lang="en-US" dirty="0">
                <a:solidFill>
                  <a:schemeClr val="tx1"/>
                </a:solidFill>
              </a:rPr>
              <a:t>is a well-established reputed Garments buying house in Dhaka, Bangladesh. We have an experienced and hardworking sales, procurement &amp; quality control team, which can provide you with a complete service supplying quality garments at competitive prices. </a:t>
            </a:r>
            <a:r>
              <a:rPr lang="en-US" b="1" dirty="0">
                <a:solidFill>
                  <a:schemeClr val="tx1"/>
                </a:solidFill>
              </a:rPr>
              <a:t>SPARK TEXTILES </a:t>
            </a:r>
            <a:r>
              <a:rPr lang="en-US" dirty="0">
                <a:solidFill>
                  <a:schemeClr val="tx1"/>
                </a:solidFill>
              </a:rPr>
              <a:t>- Management have strong integrity and accountability with professional well experienced in this trade locally and globally with good reputation. Management always having close monitoring system to track out  all the buyer queries and special focus to new  accounts till team is building up the proper rapport.</a:t>
            </a:r>
          </a:p>
          <a:p>
            <a:pPr algn="ctr"/>
            <a:endParaRPr lang="en-US" dirty="0">
              <a:solidFill>
                <a:schemeClr val="tx1"/>
              </a:solidFill>
            </a:endParaRPr>
          </a:p>
          <a:p>
            <a:pPr algn="just"/>
            <a:r>
              <a:rPr lang="en-US" dirty="0">
                <a:solidFill>
                  <a:schemeClr val="tx1"/>
                </a:solidFill>
              </a:rPr>
              <a:t>You are warmly invited to visit our oﬃce in Bangladesh or please proceed the schedule a time for </a:t>
            </a:r>
            <a:r>
              <a:rPr lang="en-US" b="1" dirty="0">
                <a:solidFill>
                  <a:schemeClr val="tx1"/>
                </a:solidFill>
              </a:rPr>
              <a:t>SPARK TEXTILES </a:t>
            </a:r>
            <a:r>
              <a:rPr lang="en-US" dirty="0">
                <a:solidFill>
                  <a:schemeClr val="tx1"/>
                </a:solidFill>
              </a:rPr>
              <a:t>management team to communicate with you </a:t>
            </a:r>
          </a:p>
          <a:p>
            <a:pPr algn="ctr"/>
            <a:endParaRPr lang="en-US" dirty="0">
              <a:solidFill>
                <a:schemeClr val="tx1"/>
              </a:solidFill>
            </a:endParaRPr>
          </a:p>
        </p:txBody>
      </p:sp>
      <p:pic>
        <p:nvPicPr>
          <p:cNvPr id="8" name="Picture 7"/>
          <p:cNvPicPr>
            <a:picLocks noChangeAspect="1"/>
          </p:cNvPicPr>
          <p:nvPr/>
        </p:nvPicPr>
        <p:blipFill>
          <a:blip r:embed="rId2" cstate="print"/>
          <a:stretch>
            <a:fillRect/>
          </a:stretch>
        </p:blipFill>
        <p:spPr>
          <a:xfrm>
            <a:off x="4060951" y="495301"/>
            <a:ext cx="1142999" cy="1142999"/>
          </a:xfrm>
          <a:prstGeom prst="rect">
            <a:avLst/>
          </a:prstGeom>
        </p:spPr>
      </p:pic>
      <p:sp>
        <p:nvSpPr>
          <p:cNvPr id="13" name="Rectangle 12"/>
          <p:cNvSpPr/>
          <p:nvPr/>
        </p:nvSpPr>
        <p:spPr>
          <a:xfrm>
            <a:off x="0" y="0"/>
            <a:ext cx="3730625" cy="10014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cstate="print"/>
          <a:srcRect/>
          <a:stretch>
            <a:fillRect/>
          </a:stretch>
        </p:blipFill>
        <p:spPr bwMode="auto">
          <a:xfrm>
            <a:off x="9981956" y="167053"/>
            <a:ext cx="1720605" cy="1204548"/>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1DAFE478-8E00-47B5-89E9-7B16E961C4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07" y="1206671"/>
            <a:ext cx="3525061" cy="5137858"/>
          </a:xfrm>
          <a:prstGeom prst="rect">
            <a:avLst/>
          </a:prstGeom>
        </p:spPr>
      </p:pic>
    </p:spTree>
    <p:extLst>
      <p:ext uri="{BB962C8B-B14F-4D97-AF65-F5344CB8AC3E}">
        <p14:creationId xmlns:p14="http://schemas.microsoft.com/office/powerpoint/2010/main" val="941731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087335" y="1776334"/>
            <a:ext cx="8913939" cy="2031325"/>
          </a:xfrm>
          <a:prstGeom prst="rect">
            <a:avLst/>
          </a:prstGeom>
        </p:spPr>
        <p:txBody>
          <a:bodyPr wrap="square">
            <a:spAutoFit/>
          </a:bodyPr>
          <a:lstStyle/>
          <a:p>
            <a:pPr algn="just"/>
            <a:r>
              <a:rPr lang="en-US" b="1" dirty="0">
                <a:latin typeface="Calibri Light" panose="020F0302020204030204" pitchFamily="34" charset="0"/>
                <a:ea typeface="Calibri Light" panose="020F0302020204030204" pitchFamily="34" charset="0"/>
              </a:rPr>
              <a:t>Supplier Identification: Our dedicated research team continuously identifies </a:t>
            </a:r>
            <a:r>
              <a:rPr lang="en-US" b="1" spc="-350"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new suppliers based on their product range, financial status, infrastructure,</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man</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power</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and</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efficiency</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of</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management.</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Also,</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our</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dedicated</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team</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continuously updates relevant information on new manufacturers and new</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products</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so</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you</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can</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get</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the</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best</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supplier</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data</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for</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your</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needs.</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Even</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advanced information pertaining to new varieties of value additions, fabric,</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accessories, new technology area and quota availability is also updated. You</a:t>
            </a:r>
            <a:r>
              <a:rPr lang="en-US" b="1" spc="-350"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can rest assured; </a:t>
            </a:r>
            <a:r>
              <a:rPr lang="en-US" b="1" dirty="0"/>
              <a:t>SPARK TEXTILES</a:t>
            </a:r>
            <a:r>
              <a:rPr lang="en-US" b="1" dirty="0">
                <a:latin typeface="Calibri Light" panose="020F0302020204030204" pitchFamily="34" charset="0"/>
                <a:ea typeface="Calibri Light" panose="020F0302020204030204" pitchFamily="34" charset="0"/>
              </a:rPr>
              <a:t> is your fresh, relevant and most</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advanced</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supplier</a:t>
            </a:r>
            <a:r>
              <a:rPr lang="en-US" b="1" spc="3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data</a:t>
            </a:r>
            <a:r>
              <a:rPr lang="en-US" b="1" spc="-5" dirty="0">
                <a:latin typeface="Calibri Light" panose="020F0302020204030204" pitchFamily="34" charset="0"/>
                <a:ea typeface="Calibri Light" panose="020F0302020204030204" pitchFamily="34" charset="0"/>
              </a:rPr>
              <a:t> </a:t>
            </a:r>
            <a:r>
              <a:rPr lang="en-US" b="1" dirty="0">
                <a:latin typeface="Calibri Light" panose="020F0302020204030204" pitchFamily="34" charset="0"/>
                <a:ea typeface="Calibri Light" panose="020F0302020204030204" pitchFamily="34" charset="0"/>
              </a:rPr>
              <a:t>informer.</a:t>
            </a:r>
            <a:endParaRPr lang="en-US" b="1" dirty="0"/>
          </a:p>
        </p:txBody>
      </p:sp>
      <p:sp>
        <p:nvSpPr>
          <p:cNvPr id="23" name="Rectangle 22"/>
          <p:cNvSpPr/>
          <p:nvPr/>
        </p:nvSpPr>
        <p:spPr>
          <a:xfrm>
            <a:off x="3087334" y="4545379"/>
            <a:ext cx="8895115" cy="1754326"/>
          </a:xfrm>
          <a:prstGeom prst="rect">
            <a:avLst/>
          </a:prstGeom>
        </p:spPr>
        <p:txBody>
          <a:bodyPr wrap="square">
            <a:spAutoFit/>
          </a:bodyPr>
          <a:lstStyle/>
          <a:p>
            <a:pPr algn="just"/>
            <a:r>
              <a:rPr lang="en-US" b="1" dirty="0"/>
              <a:t>SPARK TEXTILES </a:t>
            </a:r>
            <a:r>
              <a:rPr lang="en-US" b="1" dirty="0">
                <a:latin typeface="Calibri Light" panose="020F0302020204030204" pitchFamily="34" charset="0"/>
                <a:ea typeface="Calibri Light" panose="020F0302020204030204" pitchFamily="34" charset="0"/>
              </a:rPr>
              <a:t>is having own samples section and we can develop 50-100 pcs sample per day. We also gives you competitive edge over other importers by providing samples. We assure samples are developed to suit the season’s colors, fabric and style based of our buyer’s requirements. Just tell us your requirements and we’ll courier samples to you directly. By offering this crucial service, we assist your marketing efforts in your own country and giving you the needed edge for more sales</a:t>
            </a:r>
          </a:p>
        </p:txBody>
      </p:sp>
      <p:pic>
        <p:nvPicPr>
          <p:cNvPr id="24" name="Picture 23" descr="sourcing.png"/>
          <p:cNvPicPr>
            <a:picLocks noChangeAspect="1"/>
          </p:cNvPicPr>
          <p:nvPr/>
        </p:nvPicPr>
        <p:blipFill>
          <a:blip r:embed="rId2" cstate="print">
            <a:duotone>
              <a:schemeClr val="accent5">
                <a:shade val="45000"/>
                <a:satMod val="135000"/>
              </a:schemeClr>
              <a:prstClr val="white"/>
            </a:duotone>
          </a:blip>
          <a:stretch>
            <a:fillRect/>
          </a:stretch>
        </p:blipFill>
        <p:spPr>
          <a:xfrm>
            <a:off x="3087334" y="1112485"/>
            <a:ext cx="582965" cy="582965"/>
          </a:xfrm>
          <a:prstGeom prst="rect">
            <a:avLst/>
          </a:prstGeom>
        </p:spPr>
      </p:pic>
      <p:sp>
        <p:nvSpPr>
          <p:cNvPr id="30" name="Rectangle 29"/>
          <p:cNvSpPr/>
          <p:nvPr/>
        </p:nvSpPr>
        <p:spPr>
          <a:xfrm>
            <a:off x="3680584" y="3946009"/>
            <a:ext cx="1409360" cy="400110"/>
          </a:xfrm>
          <a:prstGeom prst="rect">
            <a:avLst/>
          </a:prstGeom>
        </p:spPr>
        <p:txBody>
          <a:bodyPr wrap="none">
            <a:spAutoFit/>
          </a:bodyPr>
          <a:lstStyle/>
          <a:p>
            <a:r>
              <a:rPr lang="en-US" sz="2000" b="1" kern="0" dirty="0">
                <a:latin typeface="Arial" pitchFamily="34" charset="0"/>
                <a:ea typeface="Calibri Light" panose="020F0302020204030204" pitchFamily="34" charset="0"/>
                <a:cs typeface="Arial" pitchFamily="34" charset="0"/>
              </a:rPr>
              <a:t>Sampling </a:t>
            </a:r>
            <a:endParaRPr lang="en-US" sz="2000" dirty="0"/>
          </a:p>
        </p:txBody>
      </p:sp>
      <p:sp>
        <p:nvSpPr>
          <p:cNvPr id="34" name="Rectangle 33"/>
          <p:cNvSpPr/>
          <p:nvPr/>
        </p:nvSpPr>
        <p:spPr>
          <a:xfrm>
            <a:off x="3680584" y="1177409"/>
            <a:ext cx="1297150" cy="400110"/>
          </a:xfrm>
          <a:prstGeom prst="rect">
            <a:avLst/>
          </a:prstGeom>
        </p:spPr>
        <p:txBody>
          <a:bodyPr wrap="none">
            <a:spAutoFit/>
          </a:bodyPr>
          <a:lstStyle/>
          <a:p>
            <a:r>
              <a:rPr lang="en-US" sz="2000" b="1" kern="0" dirty="0">
                <a:latin typeface="Arial" pitchFamily="34" charset="0"/>
                <a:ea typeface="Calibri Light" panose="020F0302020204030204" pitchFamily="34" charset="0"/>
                <a:cs typeface="Arial" pitchFamily="34" charset="0"/>
              </a:rPr>
              <a:t>Sourcing</a:t>
            </a:r>
            <a:endParaRPr lang="en-US" sz="2000" dirty="0"/>
          </a:p>
        </p:txBody>
      </p:sp>
      <p:pic>
        <p:nvPicPr>
          <p:cNvPr id="36" name="Picture 35" descr="fast-delivery.png"/>
          <p:cNvPicPr>
            <a:picLocks noChangeAspect="1"/>
          </p:cNvPicPr>
          <p:nvPr/>
        </p:nvPicPr>
        <p:blipFill>
          <a:blip r:embed="rId3" cstate="print">
            <a:duotone>
              <a:schemeClr val="accent5">
                <a:shade val="45000"/>
                <a:satMod val="135000"/>
              </a:schemeClr>
              <a:prstClr val="white"/>
            </a:duotone>
          </a:blip>
          <a:stretch>
            <a:fillRect/>
          </a:stretch>
        </p:blipFill>
        <p:spPr>
          <a:xfrm>
            <a:off x="3087334" y="3876675"/>
            <a:ext cx="555626" cy="555626"/>
          </a:xfrm>
          <a:prstGeom prst="rect">
            <a:avLst/>
          </a:prstGeom>
        </p:spPr>
      </p:pic>
      <p:grpSp>
        <p:nvGrpSpPr>
          <p:cNvPr id="14" name="Group 13"/>
          <p:cNvGrpSpPr/>
          <p:nvPr/>
        </p:nvGrpSpPr>
        <p:grpSpPr>
          <a:xfrm>
            <a:off x="5138049" y="264378"/>
            <a:ext cx="4139812" cy="686753"/>
            <a:chOff x="5138049" y="264378"/>
            <a:chExt cx="4139812" cy="686753"/>
          </a:xfrm>
        </p:grpSpPr>
        <p:sp>
          <p:nvSpPr>
            <p:cNvPr id="12" name="TextBox 11"/>
            <p:cNvSpPr txBox="1"/>
            <p:nvPr/>
          </p:nvSpPr>
          <p:spPr>
            <a:xfrm>
              <a:off x="5834739" y="304800"/>
              <a:ext cx="3443122" cy="646331"/>
            </a:xfrm>
            <a:prstGeom prst="rect">
              <a:avLst/>
            </a:prstGeom>
            <a:noFill/>
          </p:spPr>
          <p:txBody>
            <a:bodyPr wrap="none" rtlCol="0">
              <a:spAutoFit/>
            </a:bodyPr>
            <a:lstStyle/>
            <a:p>
              <a:r>
                <a:rPr lang="en-US" sz="3600" b="1" dirty="0">
                  <a:latin typeface="Arial Black" pitchFamily="34" charset="0"/>
                </a:rPr>
                <a:t>Our Services</a:t>
              </a:r>
            </a:p>
          </p:txBody>
        </p:sp>
        <p:pic>
          <p:nvPicPr>
            <p:cNvPr id="13" name="Picture 12" descr="customer.png"/>
            <p:cNvPicPr>
              <a:picLocks noChangeAspect="1"/>
            </p:cNvPicPr>
            <p:nvPr/>
          </p:nvPicPr>
          <p:blipFill>
            <a:blip r:embed="rId4" cstate="print">
              <a:duotone>
                <a:schemeClr val="accent4">
                  <a:shade val="45000"/>
                  <a:satMod val="135000"/>
                </a:schemeClr>
                <a:prstClr val="white"/>
              </a:duotone>
              <a:lum contrast="30000"/>
            </a:blip>
            <a:stretch>
              <a:fillRect/>
            </a:stretch>
          </p:blipFill>
          <p:spPr>
            <a:xfrm>
              <a:off x="5138049" y="264378"/>
              <a:ext cx="679050" cy="679050"/>
            </a:xfrm>
            <a:prstGeom prst="rect">
              <a:avLst/>
            </a:prstGeom>
          </p:spPr>
        </p:pic>
      </p:grpSp>
      <p:pic>
        <p:nvPicPr>
          <p:cNvPr id="15" name="Picture 2"/>
          <p:cNvPicPr>
            <a:picLocks noChangeAspect="1" noChangeArrowheads="1"/>
          </p:cNvPicPr>
          <p:nvPr/>
        </p:nvPicPr>
        <p:blipFill>
          <a:blip r:embed="rId5" cstate="print"/>
          <a:srcRect/>
          <a:stretch>
            <a:fillRect/>
          </a:stretch>
        </p:blipFill>
        <p:spPr bwMode="auto">
          <a:xfrm>
            <a:off x="10131426" y="202223"/>
            <a:ext cx="1720605" cy="1204548"/>
          </a:xfrm>
          <a:prstGeom prst="rect">
            <a:avLst/>
          </a:prstGeom>
          <a:noFill/>
          <a:ln w="9525">
            <a:noFill/>
            <a:miter lim="800000"/>
            <a:headEnd/>
            <a:tailEnd/>
          </a:ln>
          <a:effectLst/>
        </p:spPr>
      </p:pic>
      <p:sp>
        <p:nvSpPr>
          <p:cNvPr id="19" name="Rectangle 18">
            <a:extLst>
              <a:ext uri="{FF2B5EF4-FFF2-40B4-BE49-F238E27FC236}">
                <a16:creationId xmlns:a16="http://schemas.microsoft.com/office/drawing/2014/main" id="{E974BDB5-DC97-4147-B21D-D8DC066F5CF5}"/>
              </a:ext>
            </a:extLst>
          </p:cNvPr>
          <p:cNvSpPr/>
          <p:nvPr/>
        </p:nvSpPr>
        <p:spPr>
          <a:xfrm>
            <a:off x="19819" y="2312621"/>
            <a:ext cx="2864644" cy="11774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FB23349-898E-46B3-992E-D4F48BF0A3EF}"/>
              </a:ext>
            </a:extLst>
          </p:cNvPr>
          <p:cNvSpPr/>
          <p:nvPr/>
        </p:nvSpPr>
        <p:spPr>
          <a:xfrm>
            <a:off x="19819" y="3565783"/>
            <a:ext cx="2864644" cy="11774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577ED71-1259-43FE-95FE-4EE8354E01FE}"/>
              </a:ext>
            </a:extLst>
          </p:cNvPr>
          <p:cNvPicPr>
            <a:picLocks noChangeAspect="1"/>
          </p:cNvPicPr>
          <p:nvPr/>
        </p:nvPicPr>
        <p:blipFill rotWithShape="1">
          <a:blip r:embed="rId6">
            <a:extLst>
              <a:ext uri="{28A0092B-C50C-407E-A947-70E740481C1C}">
                <a14:useLocalDpi xmlns:a14="http://schemas.microsoft.com/office/drawing/2010/main" val="0"/>
              </a:ext>
            </a:extLst>
          </a:blip>
          <a:srcRect b="8656"/>
          <a:stretch/>
        </p:blipFill>
        <p:spPr>
          <a:xfrm>
            <a:off x="5079" y="5204903"/>
            <a:ext cx="2835164" cy="1653097"/>
          </a:xfrm>
          <a:prstGeom prst="rect">
            <a:avLst/>
          </a:prstGeom>
        </p:spPr>
      </p:pic>
      <p:pic>
        <p:nvPicPr>
          <p:cNvPr id="26" name="Picture 25">
            <a:extLst>
              <a:ext uri="{FF2B5EF4-FFF2-40B4-BE49-F238E27FC236}">
                <a16:creationId xmlns:a16="http://schemas.microsoft.com/office/drawing/2014/main" id="{D05A2151-1C43-44DA-ACFD-5E61446BA51D}"/>
              </a:ext>
            </a:extLst>
          </p:cNvPr>
          <p:cNvPicPr>
            <a:picLocks noChangeAspect="1"/>
          </p:cNvPicPr>
          <p:nvPr/>
        </p:nvPicPr>
        <p:blipFill rotWithShape="1">
          <a:blip r:embed="rId6">
            <a:extLst>
              <a:ext uri="{28A0092B-C50C-407E-A947-70E740481C1C}">
                <a14:useLocalDpi xmlns:a14="http://schemas.microsoft.com/office/drawing/2010/main" val="0"/>
              </a:ext>
            </a:extLst>
          </a:blip>
          <a:srcRect b="8656"/>
          <a:stretch/>
        </p:blipFill>
        <p:spPr>
          <a:xfrm>
            <a:off x="-8145" y="0"/>
            <a:ext cx="2835164" cy="1653097"/>
          </a:xfrm>
          <a:prstGeom prst="rect">
            <a:avLst/>
          </a:prstGeom>
        </p:spPr>
      </p:pic>
    </p:spTree>
    <p:extLst>
      <p:ext uri="{BB962C8B-B14F-4D97-AF65-F5344CB8AC3E}">
        <p14:creationId xmlns:p14="http://schemas.microsoft.com/office/powerpoint/2010/main" val="2469563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0"/>
            <a:ext cx="2736056" cy="13062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p:cNvSpPr>
            <a:spLocks noGrp="1"/>
          </p:cNvSpPr>
          <p:nvPr>
            <p:ph type="title"/>
          </p:nvPr>
        </p:nvSpPr>
        <p:spPr>
          <a:xfrm>
            <a:off x="3561339" y="3287341"/>
            <a:ext cx="7456285" cy="515349"/>
          </a:xfrm>
        </p:spPr>
        <p:txBody>
          <a:bodyPr>
            <a:normAutofit fontScale="90000"/>
          </a:bodyPr>
          <a:lstStyle/>
          <a:p>
            <a:br>
              <a:rPr lang="en-US" b="1" dirty="0"/>
            </a:br>
            <a:endParaRPr lang="en-US" sz="2000" b="1" kern="0" dirty="0">
              <a:latin typeface="Calibri Light" panose="020F0302020204030204" pitchFamily="34" charset="0"/>
              <a:ea typeface="Calibri Light" panose="020F0302020204030204" pitchFamily="34" charset="0"/>
              <a:cs typeface="+mn-cs"/>
            </a:endParaRPr>
          </a:p>
        </p:txBody>
      </p:sp>
      <p:sp>
        <p:nvSpPr>
          <p:cNvPr id="9"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651117" tIns="12696" rIns="0" bIns="0" numCol="1" anchor="ctr" anchorCtr="0" compatLnSpc="1">
            <a:prstTxWarp prst="textNoShape">
              <a:avLst/>
            </a:prstTxWarp>
            <a:spAutoFit/>
          </a:bodyPr>
          <a:lstStyle/>
          <a:p>
            <a:endParaRPr lang="en-US"/>
          </a:p>
        </p:txBody>
      </p:sp>
      <p:sp>
        <p:nvSpPr>
          <p:cNvPr id="13" name="Rectangle 1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651117" tIns="12696" rIns="0" bIns="0" numCol="1" anchor="ctr" anchorCtr="0" compatLnSpc="1">
            <a:prstTxWarp prst="textNoShape">
              <a:avLst/>
            </a:prstTxWarp>
            <a:spAutoFit/>
          </a:bodyPr>
          <a:lstStyle/>
          <a:p>
            <a:endParaRPr lang="en-US"/>
          </a:p>
        </p:txBody>
      </p:sp>
      <p:sp>
        <p:nvSpPr>
          <p:cNvPr id="15" name="Rectangle 14"/>
          <p:cNvSpPr/>
          <p:nvPr/>
        </p:nvSpPr>
        <p:spPr>
          <a:xfrm>
            <a:off x="3666734" y="1252451"/>
            <a:ext cx="2690160" cy="400110"/>
          </a:xfrm>
          <a:prstGeom prst="rect">
            <a:avLst/>
          </a:prstGeom>
        </p:spPr>
        <p:txBody>
          <a:bodyPr wrap="none">
            <a:spAutoFit/>
          </a:bodyPr>
          <a:lstStyle/>
          <a:p>
            <a:pPr lvl="0" eaLnBrk="0" fontAlgn="base" hangingPunct="0">
              <a:spcBef>
                <a:spcPct val="0"/>
              </a:spcBef>
              <a:spcAft>
                <a:spcPct val="0"/>
              </a:spcAft>
            </a:pPr>
            <a:r>
              <a:rPr lang="en-US" sz="2000" b="1" dirty="0">
                <a:latin typeface="Arial" panose="020B0604020202020204" pitchFamily="34" charset="0"/>
                <a:ea typeface="Calibri Light" panose="020F0302020204030204" pitchFamily="34" charset="0"/>
              </a:rPr>
              <a:t>Quality Management</a:t>
            </a:r>
          </a:p>
        </p:txBody>
      </p:sp>
      <p:sp>
        <p:nvSpPr>
          <p:cNvPr id="42" name="Rectangle 41"/>
          <p:cNvSpPr/>
          <p:nvPr/>
        </p:nvSpPr>
        <p:spPr>
          <a:xfrm>
            <a:off x="2951308" y="1839169"/>
            <a:ext cx="8836357" cy="1754326"/>
          </a:xfrm>
          <a:prstGeom prst="rect">
            <a:avLst/>
          </a:prstGeom>
        </p:spPr>
        <p:txBody>
          <a:bodyPr wrap="square">
            <a:spAutoFit/>
          </a:bodyPr>
          <a:lstStyle/>
          <a:p>
            <a:pPr algn="just"/>
            <a:r>
              <a:rPr lang="en-US" b="1" dirty="0"/>
              <a:t>SPARK TEXTILES </a:t>
            </a:r>
            <a:r>
              <a:rPr lang="en-US" dirty="0"/>
              <a:t>closely monitors your orders from sampling to shipment. Status on sampling, production and shipment are send to buyers regularly. We maintain a pro-active approach towards identification of problem areas and corrective measures are taken immediately to ensure timely deliveries. We are dedicated to a complete customer satisfaction, and frequent reporting and highly responsive customer support are just our tools to your utmost satisfaction!</a:t>
            </a:r>
          </a:p>
        </p:txBody>
      </p:sp>
      <p:sp>
        <p:nvSpPr>
          <p:cNvPr id="44" name="Rectangle 43"/>
          <p:cNvSpPr/>
          <p:nvPr/>
        </p:nvSpPr>
        <p:spPr>
          <a:xfrm>
            <a:off x="2951308" y="4661422"/>
            <a:ext cx="8836357" cy="1754326"/>
          </a:xfrm>
          <a:prstGeom prst="rect">
            <a:avLst/>
          </a:prstGeom>
        </p:spPr>
        <p:txBody>
          <a:bodyPr wrap="square">
            <a:spAutoFit/>
          </a:bodyPr>
          <a:lstStyle/>
          <a:p>
            <a:pPr algn="just"/>
            <a:r>
              <a:rPr lang="en-US" dirty="0"/>
              <a:t>For a transparent process, status reports based on the multi-state inspections are transmitted to you by fax or email. Also, the production progress is analyzed in relation to the delivery terms and suitable course of actions taken to ensure goods are delivered in time. The consignment is allowed for shipment if only it is up to the buyers required standard. It is easy to see that all these sourcing and management services will not only save you time, frustration and fear of the unknown, but it will save you money!</a:t>
            </a:r>
          </a:p>
        </p:txBody>
      </p:sp>
      <p:sp>
        <p:nvSpPr>
          <p:cNvPr id="29" name="Rectangle 28"/>
          <p:cNvSpPr/>
          <p:nvPr/>
        </p:nvSpPr>
        <p:spPr>
          <a:xfrm>
            <a:off x="3666734" y="4153972"/>
            <a:ext cx="2250937" cy="400110"/>
          </a:xfrm>
          <a:prstGeom prst="rect">
            <a:avLst/>
          </a:prstGeom>
        </p:spPr>
        <p:txBody>
          <a:bodyPr wrap="none">
            <a:spAutoFit/>
          </a:bodyPr>
          <a:lstStyle/>
          <a:p>
            <a:r>
              <a:rPr lang="en-US" sz="2000" b="1" kern="0" dirty="0">
                <a:latin typeface="Arial" pitchFamily="34" charset="0"/>
                <a:ea typeface="Calibri Light" panose="020F0302020204030204" pitchFamily="34" charset="0"/>
                <a:cs typeface="Arial" pitchFamily="34" charset="0"/>
              </a:rPr>
              <a:t>Status Reporting</a:t>
            </a:r>
            <a:endParaRPr lang="en-US" sz="2000" dirty="0">
              <a:latin typeface="Arial" pitchFamily="34" charset="0"/>
              <a:cs typeface="Arial" pitchFamily="34" charset="0"/>
            </a:endParaRPr>
          </a:p>
        </p:txBody>
      </p:sp>
      <p:pic>
        <p:nvPicPr>
          <p:cNvPr id="30" name="Picture 29" descr="signal-status.png"/>
          <p:cNvPicPr>
            <a:picLocks noChangeAspect="1"/>
          </p:cNvPicPr>
          <p:nvPr/>
        </p:nvPicPr>
        <p:blipFill>
          <a:blip r:embed="rId2" cstate="print">
            <a:duotone>
              <a:schemeClr val="accent5">
                <a:shade val="45000"/>
                <a:satMod val="135000"/>
              </a:schemeClr>
              <a:prstClr val="white"/>
            </a:duotone>
          </a:blip>
          <a:stretch>
            <a:fillRect/>
          </a:stretch>
        </p:blipFill>
        <p:spPr>
          <a:xfrm>
            <a:off x="2978302" y="3988858"/>
            <a:ext cx="628498" cy="628498"/>
          </a:xfrm>
          <a:prstGeom prst="rect">
            <a:avLst/>
          </a:prstGeom>
        </p:spPr>
      </p:pic>
      <p:pic>
        <p:nvPicPr>
          <p:cNvPr id="31" name="Picture 30" descr="quality.png"/>
          <p:cNvPicPr>
            <a:picLocks noChangeAspect="1"/>
          </p:cNvPicPr>
          <p:nvPr/>
        </p:nvPicPr>
        <p:blipFill>
          <a:blip r:embed="rId3" cstate="print">
            <a:duotone>
              <a:schemeClr val="accent5">
                <a:shade val="45000"/>
                <a:satMod val="135000"/>
              </a:schemeClr>
              <a:prstClr val="white"/>
            </a:duotone>
          </a:blip>
          <a:stretch>
            <a:fillRect/>
          </a:stretch>
        </p:blipFill>
        <p:spPr>
          <a:xfrm>
            <a:off x="3010577" y="1160019"/>
            <a:ext cx="570825" cy="570825"/>
          </a:xfrm>
          <a:prstGeom prst="rect">
            <a:avLst/>
          </a:prstGeom>
        </p:spPr>
      </p:pic>
      <p:grpSp>
        <p:nvGrpSpPr>
          <p:cNvPr id="14" name="Group 13"/>
          <p:cNvGrpSpPr/>
          <p:nvPr/>
        </p:nvGrpSpPr>
        <p:grpSpPr>
          <a:xfrm>
            <a:off x="5138049" y="264378"/>
            <a:ext cx="4139812" cy="686753"/>
            <a:chOff x="5138049" y="264378"/>
            <a:chExt cx="4139812" cy="686753"/>
          </a:xfrm>
        </p:grpSpPr>
        <p:sp>
          <p:nvSpPr>
            <p:cNvPr id="17" name="TextBox 16"/>
            <p:cNvSpPr txBox="1"/>
            <p:nvPr/>
          </p:nvSpPr>
          <p:spPr>
            <a:xfrm>
              <a:off x="5834739" y="304800"/>
              <a:ext cx="3443122" cy="646331"/>
            </a:xfrm>
            <a:prstGeom prst="rect">
              <a:avLst/>
            </a:prstGeom>
            <a:noFill/>
          </p:spPr>
          <p:txBody>
            <a:bodyPr wrap="none" rtlCol="0">
              <a:spAutoFit/>
            </a:bodyPr>
            <a:lstStyle/>
            <a:p>
              <a:r>
                <a:rPr lang="en-US" sz="3600" b="1" dirty="0">
                  <a:latin typeface="Arial Black" pitchFamily="34" charset="0"/>
                </a:rPr>
                <a:t>Our Services</a:t>
              </a:r>
            </a:p>
          </p:txBody>
        </p:sp>
        <p:pic>
          <p:nvPicPr>
            <p:cNvPr id="18" name="Picture 17" descr="customer.png"/>
            <p:cNvPicPr>
              <a:picLocks noChangeAspect="1"/>
            </p:cNvPicPr>
            <p:nvPr/>
          </p:nvPicPr>
          <p:blipFill>
            <a:blip r:embed="rId4" cstate="print">
              <a:duotone>
                <a:schemeClr val="accent4">
                  <a:shade val="45000"/>
                  <a:satMod val="135000"/>
                </a:schemeClr>
                <a:prstClr val="white"/>
              </a:duotone>
              <a:lum contrast="30000"/>
            </a:blip>
            <a:stretch>
              <a:fillRect/>
            </a:stretch>
          </p:blipFill>
          <p:spPr>
            <a:xfrm>
              <a:off x="5138049" y="264378"/>
              <a:ext cx="679050" cy="679050"/>
            </a:xfrm>
            <a:prstGeom prst="rect">
              <a:avLst/>
            </a:prstGeom>
          </p:spPr>
        </p:pic>
      </p:grpSp>
      <p:sp>
        <p:nvSpPr>
          <p:cNvPr id="20" name="Title 15"/>
          <p:cNvSpPr txBox="1">
            <a:spLocks/>
          </p:cNvSpPr>
          <p:nvPr/>
        </p:nvSpPr>
        <p:spPr>
          <a:xfrm>
            <a:off x="3561339" y="3287341"/>
            <a:ext cx="10515600" cy="515349"/>
          </a:xfrm>
          <a:prstGeom prst="rect">
            <a:avLst/>
          </a:prstGeom>
        </p:spPr>
        <p:txBody>
          <a:bodyPr vert="horz" lIns="91440" tIns="45720" rIns="91440" bIns="45720" rtlCol="0" anchor="b">
            <a:normAutofit fontScale="450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6000" b="1" i="0" u="none" strike="noStrike" kern="1200" cap="none" spc="0" normalizeH="0" baseline="0" noProof="0">
                <a:ln>
                  <a:noFill/>
                </a:ln>
                <a:solidFill>
                  <a:schemeClr val="tx1"/>
                </a:solidFill>
                <a:effectLst/>
                <a:uLnTx/>
                <a:uFillTx/>
                <a:latin typeface="+mj-lt"/>
                <a:ea typeface="+mj-ea"/>
                <a:cs typeface="+mj-cs"/>
              </a:rPr>
            </a:br>
            <a:endParaRPr kumimoji="0" lang="en-US" sz="2000" b="1" i="0" u="none" strike="noStrike" kern="0" cap="none" spc="0" normalizeH="0" baseline="0" noProof="0" dirty="0">
              <a:ln>
                <a:noFill/>
              </a:ln>
              <a:solidFill>
                <a:schemeClr val="tx1"/>
              </a:solidFill>
              <a:effectLst/>
              <a:uLnTx/>
              <a:uFillTx/>
              <a:latin typeface="Calibri Light" panose="020F0302020204030204" pitchFamily="34" charset="0"/>
              <a:ea typeface="Calibri Light" panose="020F0302020204030204" pitchFamily="34" charset="0"/>
              <a:cs typeface="+mn-cs"/>
            </a:endParaRPr>
          </a:p>
        </p:txBody>
      </p:sp>
      <p:pic>
        <p:nvPicPr>
          <p:cNvPr id="19" name="Picture 2"/>
          <p:cNvPicPr>
            <a:picLocks noChangeAspect="1" noChangeArrowheads="1"/>
          </p:cNvPicPr>
          <p:nvPr/>
        </p:nvPicPr>
        <p:blipFill>
          <a:blip r:embed="rId5" cstate="print"/>
          <a:srcRect/>
          <a:stretch>
            <a:fillRect/>
          </a:stretch>
        </p:blipFill>
        <p:spPr bwMode="auto">
          <a:xfrm>
            <a:off x="10090394" y="221015"/>
            <a:ext cx="1720605" cy="1204548"/>
          </a:xfrm>
          <a:prstGeom prst="rect">
            <a:avLst/>
          </a:prstGeom>
          <a:noFill/>
          <a:ln w="9525">
            <a:noFill/>
            <a:miter lim="800000"/>
            <a:headEnd/>
            <a:tailEnd/>
          </a:ln>
          <a:effectLst/>
        </p:spPr>
      </p:pic>
      <p:pic>
        <p:nvPicPr>
          <p:cNvPr id="5" name="Picture 4">
            <a:extLst>
              <a:ext uri="{FF2B5EF4-FFF2-40B4-BE49-F238E27FC236}">
                <a16:creationId xmlns:a16="http://schemas.microsoft.com/office/drawing/2014/main" id="{FD726712-57C7-41EF-8D43-C4EB85982748}"/>
              </a:ext>
            </a:extLst>
          </p:cNvPr>
          <p:cNvPicPr>
            <a:picLocks noChangeAspect="1"/>
          </p:cNvPicPr>
          <p:nvPr/>
        </p:nvPicPr>
        <p:blipFill rotWithShape="1">
          <a:blip r:embed="rId6">
            <a:extLst>
              <a:ext uri="{28A0092B-C50C-407E-A947-70E740481C1C}">
                <a14:useLocalDpi xmlns:a14="http://schemas.microsoft.com/office/drawing/2010/main" val="0"/>
              </a:ext>
            </a:extLst>
          </a:blip>
          <a:srcRect b="4604"/>
          <a:stretch/>
        </p:blipFill>
        <p:spPr>
          <a:xfrm>
            <a:off x="92087" y="1706752"/>
            <a:ext cx="2699211" cy="4564211"/>
          </a:xfrm>
          <a:prstGeom prst="rect">
            <a:avLst/>
          </a:prstGeom>
        </p:spPr>
      </p:pic>
    </p:spTree>
    <p:extLst>
      <p:ext uri="{BB962C8B-B14F-4D97-AF65-F5344CB8AC3E}">
        <p14:creationId xmlns:p14="http://schemas.microsoft.com/office/powerpoint/2010/main" val="2259384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1"/>
            <a:ext cx="3190875" cy="15144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138049" y="264378"/>
            <a:ext cx="4139812" cy="686753"/>
            <a:chOff x="5138049" y="264378"/>
            <a:chExt cx="4139812" cy="686753"/>
          </a:xfrm>
        </p:grpSpPr>
        <p:sp>
          <p:nvSpPr>
            <p:cNvPr id="10" name="TextBox 9"/>
            <p:cNvSpPr txBox="1"/>
            <p:nvPr/>
          </p:nvSpPr>
          <p:spPr>
            <a:xfrm>
              <a:off x="5834739" y="304800"/>
              <a:ext cx="3443122" cy="646331"/>
            </a:xfrm>
            <a:prstGeom prst="rect">
              <a:avLst/>
            </a:prstGeom>
            <a:noFill/>
          </p:spPr>
          <p:txBody>
            <a:bodyPr wrap="none" rtlCol="0">
              <a:spAutoFit/>
            </a:bodyPr>
            <a:lstStyle/>
            <a:p>
              <a:r>
                <a:rPr lang="en-US" sz="3600" b="1" dirty="0">
                  <a:latin typeface="Arial Black" pitchFamily="34" charset="0"/>
                </a:rPr>
                <a:t>Our Services</a:t>
              </a:r>
            </a:p>
          </p:txBody>
        </p:sp>
        <p:pic>
          <p:nvPicPr>
            <p:cNvPr id="11" name="Picture 10" descr="customer.png"/>
            <p:cNvPicPr>
              <a:picLocks noChangeAspect="1"/>
            </p:cNvPicPr>
            <p:nvPr/>
          </p:nvPicPr>
          <p:blipFill>
            <a:blip r:embed="rId2" cstate="print">
              <a:duotone>
                <a:schemeClr val="accent4">
                  <a:shade val="45000"/>
                  <a:satMod val="135000"/>
                </a:schemeClr>
                <a:prstClr val="white"/>
              </a:duotone>
              <a:lum contrast="30000"/>
            </a:blip>
            <a:stretch>
              <a:fillRect/>
            </a:stretch>
          </p:blipFill>
          <p:spPr>
            <a:xfrm>
              <a:off x="5138049" y="264378"/>
              <a:ext cx="679050" cy="679050"/>
            </a:xfrm>
            <a:prstGeom prst="rect">
              <a:avLst/>
            </a:prstGeom>
          </p:spPr>
        </p:pic>
      </p:grpSp>
      <p:sp>
        <p:nvSpPr>
          <p:cNvPr id="14" name="Rectangle 13"/>
          <p:cNvSpPr/>
          <p:nvPr/>
        </p:nvSpPr>
        <p:spPr>
          <a:xfrm>
            <a:off x="3468006" y="1719490"/>
            <a:ext cx="8450944" cy="2308324"/>
          </a:xfrm>
          <a:prstGeom prst="rect">
            <a:avLst/>
          </a:prstGeom>
        </p:spPr>
        <p:txBody>
          <a:bodyPr wrap="square">
            <a:spAutoFit/>
          </a:bodyPr>
          <a:lstStyle/>
          <a:p>
            <a:pPr algn="just"/>
            <a:r>
              <a:rPr lang="en-US" dirty="0"/>
              <a:t>Our Quality Controllers visit the factory regularly to make sure we meet our Buyer’s requirements. Our quality control personnel are stationed at all manufacturing sites to ensure that all production will meet according to buyer’s requirement. We always want to deliver satisfaction to our customers; We monitor the order from sourcing of raw materials and accessories to production and up to the final shipment goods. We also monitor and report the status of the order to the buyer with systematic follow up on each and every stage</a:t>
            </a:r>
          </a:p>
          <a:p>
            <a:pPr algn="just"/>
            <a:endParaRPr lang="en-US" dirty="0"/>
          </a:p>
        </p:txBody>
      </p:sp>
      <p:pic>
        <p:nvPicPr>
          <p:cNvPr id="16" name="Picture 15" descr="search.png"/>
          <p:cNvPicPr>
            <a:picLocks noChangeAspect="1"/>
          </p:cNvPicPr>
          <p:nvPr/>
        </p:nvPicPr>
        <p:blipFill>
          <a:blip r:embed="rId3" cstate="print">
            <a:duotone>
              <a:schemeClr val="accent5">
                <a:shade val="45000"/>
                <a:satMod val="135000"/>
              </a:schemeClr>
              <a:prstClr val="white"/>
            </a:duotone>
          </a:blip>
          <a:stretch>
            <a:fillRect/>
          </a:stretch>
        </p:blipFill>
        <p:spPr>
          <a:xfrm>
            <a:off x="3511123" y="1136659"/>
            <a:ext cx="501641" cy="501641"/>
          </a:xfrm>
          <a:prstGeom prst="rect">
            <a:avLst/>
          </a:prstGeom>
        </p:spPr>
      </p:pic>
      <p:sp>
        <p:nvSpPr>
          <p:cNvPr id="17" name="Rectangle 16"/>
          <p:cNvSpPr/>
          <p:nvPr/>
        </p:nvSpPr>
        <p:spPr>
          <a:xfrm>
            <a:off x="4098618" y="1180612"/>
            <a:ext cx="3558988" cy="400110"/>
          </a:xfrm>
          <a:prstGeom prst="rect">
            <a:avLst/>
          </a:prstGeom>
        </p:spPr>
        <p:txBody>
          <a:bodyPr wrap="none">
            <a:spAutoFit/>
          </a:bodyPr>
          <a:lstStyle/>
          <a:p>
            <a:r>
              <a:rPr lang="en-US" sz="2000" b="1" kern="0" dirty="0">
                <a:latin typeface="Arial" pitchFamily="34" charset="0"/>
                <a:ea typeface="Calibri Light" panose="020F0302020204030204" pitchFamily="34" charset="0"/>
                <a:cs typeface="Arial" pitchFamily="34" charset="0"/>
              </a:rPr>
              <a:t>Quality Control / Assurance</a:t>
            </a:r>
            <a:endParaRPr lang="en-US" sz="2000" dirty="0">
              <a:latin typeface="Arial" pitchFamily="34" charset="0"/>
              <a:cs typeface="Arial" pitchFamily="34" charset="0"/>
            </a:endParaRPr>
          </a:p>
        </p:txBody>
      </p:sp>
      <p:sp>
        <p:nvSpPr>
          <p:cNvPr id="13" name="TextBox 12"/>
          <p:cNvSpPr txBox="1"/>
          <p:nvPr/>
        </p:nvSpPr>
        <p:spPr>
          <a:xfrm>
            <a:off x="3468006" y="4346123"/>
            <a:ext cx="8190640" cy="646331"/>
          </a:xfrm>
          <a:prstGeom prst="rect">
            <a:avLst/>
          </a:prstGeom>
          <a:noFill/>
        </p:spPr>
        <p:txBody>
          <a:bodyPr wrap="none" rtlCol="0">
            <a:spAutoFit/>
          </a:bodyPr>
          <a:lstStyle/>
          <a:p>
            <a:pPr algn="just"/>
            <a:r>
              <a:rPr lang="en-US" dirty="0"/>
              <a:t>Only approved goods are packed and buyer is assured of getting quality merchandise.</a:t>
            </a:r>
          </a:p>
          <a:p>
            <a:pPr algn="just"/>
            <a:r>
              <a:rPr lang="en-US" dirty="0"/>
              <a:t>Care is also taken to see whether all packing instruction of the buyer are respected.</a:t>
            </a:r>
          </a:p>
        </p:txBody>
      </p:sp>
      <p:sp>
        <p:nvSpPr>
          <p:cNvPr id="15" name="TextBox 14"/>
          <p:cNvSpPr txBox="1"/>
          <p:nvPr/>
        </p:nvSpPr>
        <p:spPr>
          <a:xfrm>
            <a:off x="3468006" y="5651412"/>
            <a:ext cx="8461828" cy="923330"/>
          </a:xfrm>
          <a:prstGeom prst="rect">
            <a:avLst/>
          </a:prstGeom>
          <a:noFill/>
        </p:spPr>
        <p:txBody>
          <a:bodyPr wrap="square" rtlCol="0">
            <a:spAutoFit/>
          </a:bodyPr>
          <a:lstStyle/>
          <a:p>
            <a:pPr algn="just"/>
            <a:r>
              <a:rPr lang="en-US" dirty="0"/>
              <a:t>All shipping documents reviewed and verified as per buyer instruction. All cargo is handled by reputable forwarder to obtain correct Information regarding ETD and ETA of vessels because time is as important for us as it is to the buyer.</a:t>
            </a:r>
          </a:p>
        </p:txBody>
      </p:sp>
      <p:pic>
        <p:nvPicPr>
          <p:cNvPr id="19" name="Picture 18" descr="box.png"/>
          <p:cNvPicPr>
            <a:picLocks noChangeAspect="1"/>
          </p:cNvPicPr>
          <p:nvPr/>
        </p:nvPicPr>
        <p:blipFill>
          <a:blip r:embed="rId4" cstate="print">
            <a:duotone>
              <a:schemeClr val="accent5">
                <a:shade val="45000"/>
                <a:satMod val="135000"/>
              </a:schemeClr>
              <a:prstClr val="white"/>
            </a:duotone>
          </a:blip>
          <a:stretch>
            <a:fillRect/>
          </a:stretch>
        </p:blipFill>
        <p:spPr>
          <a:xfrm>
            <a:off x="3511123" y="3797754"/>
            <a:ext cx="545645" cy="545645"/>
          </a:xfrm>
          <a:prstGeom prst="rect">
            <a:avLst/>
          </a:prstGeom>
        </p:spPr>
      </p:pic>
      <p:sp>
        <p:nvSpPr>
          <p:cNvPr id="20" name="Rectangle 19"/>
          <p:cNvSpPr/>
          <p:nvPr/>
        </p:nvSpPr>
        <p:spPr>
          <a:xfrm>
            <a:off x="4149418" y="3870264"/>
            <a:ext cx="1468672" cy="400110"/>
          </a:xfrm>
          <a:prstGeom prst="rect">
            <a:avLst/>
          </a:prstGeom>
        </p:spPr>
        <p:txBody>
          <a:bodyPr wrap="none">
            <a:spAutoFit/>
          </a:bodyPr>
          <a:lstStyle/>
          <a:p>
            <a:r>
              <a:rPr lang="en-US" sz="2000" b="1" dirty="0">
                <a:latin typeface="Arial" pitchFamily="34" charset="0"/>
                <a:cs typeface="Arial" pitchFamily="34" charset="0"/>
              </a:rPr>
              <a:t>Packaging</a:t>
            </a:r>
            <a:endParaRPr lang="en-US" b="1" dirty="0">
              <a:latin typeface="Arial" pitchFamily="34" charset="0"/>
              <a:cs typeface="Arial" pitchFamily="34" charset="0"/>
            </a:endParaRPr>
          </a:p>
        </p:txBody>
      </p:sp>
      <p:sp>
        <p:nvSpPr>
          <p:cNvPr id="22" name="Rectangle 21"/>
          <p:cNvSpPr/>
          <p:nvPr/>
        </p:nvSpPr>
        <p:spPr>
          <a:xfrm>
            <a:off x="4149418" y="5152511"/>
            <a:ext cx="3475631" cy="400110"/>
          </a:xfrm>
          <a:prstGeom prst="rect">
            <a:avLst/>
          </a:prstGeom>
        </p:spPr>
        <p:txBody>
          <a:bodyPr wrap="none">
            <a:spAutoFit/>
          </a:bodyPr>
          <a:lstStyle/>
          <a:p>
            <a:r>
              <a:rPr lang="en-US" sz="2000" b="1" dirty="0">
                <a:latin typeface="Arial" pitchFamily="34" charset="0"/>
                <a:cs typeface="Arial" pitchFamily="34" charset="0"/>
              </a:rPr>
              <a:t>Shipment / Cargo Handling</a:t>
            </a:r>
          </a:p>
        </p:txBody>
      </p:sp>
      <p:pic>
        <p:nvPicPr>
          <p:cNvPr id="23" name="Picture 22" descr="shipment.png"/>
          <p:cNvPicPr>
            <a:picLocks noChangeAspect="1"/>
          </p:cNvPicPr>
          <p:nvPr/>
        </p:nvPicPr>
        <p:blipFill>
          <a:blip r:embed="rId5" cstate="print">
            <a:duotone>
              <a:schemeClr val="accent5">
                <a:shade val="45000"/>
                <a:satMod val="135000"/>
              </a:schemeClr>
              <a:prstClr val="white"/>
            </a:duotone>
          </a:blip>
          <a:stretch>
            <a:fillRect/>
          </a:stretch>
        </p:blipFill>
        <p:spPr>
          <a:xfrm>
            <a:off x="3511123" y="5029201"/>
            <a:ext cx="672795" cy="672795"/>
          </a:xfrm>
          <a:prstGeom prst="rect">
            <a:avLst/>
          </a:prstGeom>
        </p:spPr>
      </p:pic>
      <p:pic>
        <p:nvPicPr>
          <p:cNvPr id="18" name="Picture 2"/>
          <p:cNvPicPr>
            <a:picLocks noChangeAspect="1" noChangeArrowheads="1"/>
          </p:cNvPicPr>
          <p:nvPr/>
        </p:nvPicPr>
        <p:blipFill>
          <a:blip r:embed="rId6" cstate="print"/>
          <a:srcRect/>
          <a:stretch>
            <a:fillRect/>
          </a:stretch>
        </p:blipFill>
        <p:spPr bwMode="auto">
          <a:xfrm>
            <a:off x="10149010" y="184639"/>
            <a:ext cx="1720605" cy="1204548"/>
          </a:xfrm>
          <a:prstGeom prst="rect">
            <a:avLst/>
          </a:prstGeom>
          <a:noFill/>
          <a:ln w="9525">
            <a:noFill/>
            <a:miter lim="800000"/>
            <a:headEnd/>
            <a:tailEnd/>
          </a:ln>
          <a:effectLst/>
        </p:spPr>
      </p:pic>
      <p:sp>
        <p:nvSpPr>
          <p:cNvPr id="24" name="Rectangle 23">
            <a:extLst>
              <a:ext uri="{FF2B5EF4-FFF2-40B4-BE49-F238E27FC236}">
                <a16:creationId xmlns:a16="http://schemas.microsoft.com/office/drawing/2014/main" id="{BAC5F44B-B899-40F8-A85E-EE9E5EDDCD73}"/>
              </a:ext>
            </a:extLst>
          </p:cNvPr>
          <p:cNvSpPr/>
          <p:nvPr/>
        </p:nvSpPr>
        <p:spPr>
          <a:xfrm>
            <a:off x="1560594" y="4988674"/>
            <a:ext cx="304183" cy="15144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8B2B578-A972-4EF6-8ADD-1936B7D84794}"/>
              </a:ext>
            </a:extLst>
          </p:cNvPr>
          <p:cNvPicPr>
            <a:picLocks noChangeAspect="1"/>
          </p:cNvPicPr>
          <p:nvPr/>
        </p:nvPicPr>
        <p:blipFill rotWithShape="1">
          <a:blip r:embed="rId7">
            <a:extLst>
              <a:ext uri="{28A0092B-C50C-407E-A947-70E740481C1C}">
                <a14:useLocalDpi xmlns:a14="http://schemas.microsoft.com/office/drawing/2010/main" val="0"/>
              </a:ext>
            </a:extLst>
          </a:blip>
          <a:srcRect b="6709"/>
          <a:stretch/>
        </p:blipFill>
        <p:spPr>
          <a:xfrm>
            <a:off x="0" y="1758790"/>
            <a:ext cx="3148858" cy="3010158"/>
          </a:xfrm>
          <a:prstGeom prst="rect">
            <a:avLst/>
          </a:prstGeom>
        </p:spPr>
      </p:pic>
      <p:sp>
        <p:nvSpPr>
          <p:cNvPr id="25" name="Rectangle 24">
            <a:extLst>
              <a:ext uri="{FF2B5EF4-FFF2-40B4-BE49-F238E27FC236}">
                <a16:creationId xmlns:a16="http://schemas.microsoft.com/office/drawing/2014/main" id="{71735F43-E8A0-464D-A586-1D431B8DC03E}"/>
              </a:ext>
            </a:extLst>
          </p:cNvPr>
          <p:cNvSpPr/>
          <p:nvPr/>
        </p:nvSpPr>
        <p:spPr>
          <a:xfrm>
            <a:off x="489591" y="4988675"/>
            <a:ext cx="304183" cy="15144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0CFC0C6-03E1-47E8-BABD-9A08D34C9D00}"/>
              </a:ext>
            </a:extLst>
          </p:cNvPr>
          <p:cNvSpPr/>
          <p:nvPr/>
        </p:nvSpPr>
        <p:spPr>
          <a:xfrm>
            <a:off x="752428" y="5221707"/>
            <a:ext cx="304183" cy="15144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5036BEF-206E-492F-99FF-53B3FB173A18}"/>
              </a:ext>
            </a:extLst>
          </p:cNvPr>
          <p:cNvSpPr/>
          <p:nvPr/>
        </p:nvSpPr>
        <p:spPr>
          <a:xfrm>
            <a:off x="965950" y="5365756"/>
            <a:ext cx="304183" cy="15144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A2D426C-061A-4193-BB20-19C336A28736}"/>
              </a:ext>
            </a:extLst>
          </p:cNvPr>
          <p:cNvSpPr/>
          <p:nvPr/>
        </p:nvSpPr>
        <p:spPr>
          <a:xfrm>
            <a:off x="1256411" y="5306452"/>
            <a:ext cx="304183" cy="15144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p:cNvSpPr/>
          <p:nvPr/>
        </p:nvSpPr>
        <p:spPr>
          <a:xfrm>
            <a:off x="-1" y="-1"/>
            <a:ext cx="3209925" cy="14954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68923" y="228814"/>
            <a:ext cx="2775076" cy="748145"/>
          </a:xfrm>
        </p:spPr>
        <p:txBody>
          <a:bodyPr>
            <a:noAutofit/>
          </a:bodyPr>
          <a:lstStyle/>
          <a:p>
            <a:r>
              <a:rPr lang="en-US" sz="3600" dirty="0">
                <a:solidFill>
                  <a:schemeClr val="tx1">
                    <a:lumMod val="95000"/>
                    <a:lumOff val="5000"/>
                  </a:schemeClr>
                </a:solidFill>
                <a:latin typeface="Arial Black" panose="020B0A04020102020204" pitchFamily="34" charset="0"/>
              </a:rPr>
              <a:t>Values</a:t>
            </a:r>
          </a:p>
        </p:txBody>
      </p:sp>
      <p:pic>
        <p:nvPicPr>
          <p:cNvPr id="6146" name="Picture 2" descr="Bulb Clipart Vector Images (over 2,600)"/>
          <p:cNvPicPr>
            <a:picLocks noChangeAspect="1" noChangeArrowheads="1"/>
          </p:cNvPicPr>
          <p:nvPr/>
        </p:nvPicPr>
        <p:blipFill>
          <a:blip r:embed="rId2" cstate="print">
            <a:duotone>
              <a:schemeClr val="accent5">
                <a:shade val="45000"/>
                <a:satMod val="135000"/>
              </a:schemeClr>
              <a:prstClr val="white"/>
            </a:duotone>
          </a:blip>
          <a:stretch>
            <a:fillRect/>
          </a:stretch>
        </p:blipFill>
        <p:spPr bwMode="auto">
          <a:xfrm>
            <a:off x="3400425" y="1114766"/>
            <a:ext cx="671462" cy="67146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ollar in hand icon simple style Royalty Free Vector Image"/>
          <p:cNvPicPr>
            <a:picLocks noChangeAspect="1" noChangeArrowheads="1"/>
          </p:cNvPicPr>
          <p:nvPr/>
        </p:nvPicPr>
        <p:blipFill>
          <a:blip r:embed="rId3" cstate="print">
            <a:duotone>
              <a:schemeClr val="accent5">
                <a:shade val="45000"/>
                <a:satMod val="135000"/>
              </a:schemeClr>
              <a:prstClr val="white"/>
            </a:duotone>
          </a:blip>
          <a:stretch>
            <a:fillRect/>
          </a:stretch>
        </p:blipFill>
        <p:spPr bwMode="auto">
          <a:xfrm>
            <a:off x="3536715" y="3046783"/>
            <a:ext cx="485154" cy="48515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Why Customer Satisfaction Is Important - Walker Information"/>
          <p:cNvPicPr>
            <a:picLocks noChangeAspect="1" noChangeArrowheads="1"/>
          </p:cNvPicPr>
          <p:nvPr/>
        </p:nvPicPr>
        <p:blipFill>
          <a:blip r:embed="rId4" cstate="print">
            <a:duotone>
              <a:schemeClr val="accent5">
                <a:shade val="45000"/>
                <a:satMod val="135000"/>
              </a:schemeClr>
              <a:prstClr val="white"/>
            </a:duotone>
          </a:blip>
          <a:stretch>
            <a:fillRect/>
          </a:stretch>
        </p:blipFill>
        <p:spPr bwMode="auto">
          <a:xfrm>
            <a:off x="3465572" y="4619058"/>
            <a:ext cx="536626" cy="53662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5 Strategies Entrepreneurs Should Follow to Meet Deadlines"/>
          <p:cNvPicPr>
            <a:picLocks noChangeAspect="1" noChangeArrowheads="1"/>
          </p:cNvPicPr>
          <p:nvPr/>
        </p:nvPicPr>
        <p:blipFill>
          <a:blip r:embed="rId5" cstate="print">
            <a:duotone>
              <a:schemeClr val="accent5">
                <a:shade val="45000"/>
                <a:satMod val="135000"/>
              </a:schemeClr>
              <a:prstClr val="white"/>
            </a:duotone>
          </a:blip>
          <a:stretch>
            <a:fillRect/>
          </a:stretch>
        </p:blipFill>
        <p:spPr bwMode="auto">
          <a:xfrm>
            <a:off x="7267839" y="1204176"/>
            <a:ext cx="518792" cy="518792"/>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Corporate Social Responsibility - Asia Business Council"/>
          <p:cNvPicPr>
            <a:picLocks noChangeAspect="1" noChangeArrowheads="1"/>
          </p:cNvPicPr>
          <p:nvPr/>
        </p:nvPicPr>
        <p:blipFill>
          <a:blip r:embed="rId6" cstate="print">
            <a:duotone>
              <a:schemeClr val="accent5">
                <a:shade val="45000"/>
                <a:satMod val="135000"/>
              </a:schemeClr>
              <a:prstClr val="white"/>
            </a:duotone>
          </a:blip>
          <a:stretch>
            <a:fillRect/>
          </a:stretch>
        </p:blipFill>
        <p:spPr bwMode="auto">
          <a:xfrm>
            <a:off x="7228677" y="5260072"/>
            <a:ext cx="558516" cy="558516"/>
          </a:xfrm>
          <a:prstGeom prst="rect">
            <a:avLst/>
          </a:prstGeom>
          <a:noFill/>
          <a:extLst>
            <a:ext uri="{909E8E84-426E-40DD-AFC4-6F175D3DCCD1}">
              <a14:hiddenFill xmlns:a14="http://schemas.microsoft.com/office/drawing/2010/main">
                <a:solidFill>
                  <a:srgbClr val="FFFFFF"/>
                </a:solidFill>
              </a14:hiddenFill>
            </a:ext>
          </a:extLst>
        </p:spPr>
      </p:pic>
      <p:grpSp>
        <p:nvGrpSpPr>
          <p:cNvPr id="83" name="Group 82"/>
          <p:cNvGrpSpPr/>
          <p:nvPr/>
        </p:nvGrpSpPr>
        <p:grpSpPr>
          <a:xfrm>
            <a:off x="7852616" y="1219095"/>
            <a:ext cx="4034584" cy="1667379"/>
            <a:chOff x="8523170" y="755134"/>
            <a:chExt cx="4859864" cy="2008444"/>
          </a:xfrm>
        </p:grpSpPr>
        <p:sp>
          <p:nvSpPr>
            <p:cNvPr id="62" name="TextBox 61"/>
            <p:cNvSpPr txBox="1"/>
            <p:nvPr/>
          </p:nvSpPr>
          <p:spPr>
            <a:xfrm>
              <a:off x="8523170" y="1206500"/>
              <a:ext cx="4859864" cy="1557078"/>
            </a:xfrm>
            <a:prstGeom prst="rect">
              <a:avLst/>
            </a:prstGeom>
            <a:noFill/>
          </p:spPr>
          <p:txBody>
            <a:bodyPr wrap="square" rtlCol="0">
              <a:spAutoFit/>
            </a:bodyPr>
            <a:lstStyle/>
            <a:p>
              <a:r>
                <a:rPr lang="en-US" sz="2000" dirty="0"/>
                <a:t>Everything we produce meets required quality and agreed lead time </a:t>
              </a:r>
            </a:p>
            <a:p>
              <a:endParaRPr lang="en-US" dirty="0"/>
            </a:p>
          </p:txBody>
        </p:sp>
        <p:sp>
          <p:nvSpPr>
            <p:cNvPr id="65" name="Rectangle 64"/>
            <p:cNvSpPr/>
            <p:nvPr/>
          </p:nvSpPr>
          <p:spPr>
            <a:xfrm>
              <a:off x="8523170" y="755134"/>
              <a:ext cx="2463623" cy="461665"/>
            </a:xfrm>
            <a:prstGeom prst="rect">
              <a:avLst/>
            </a:prstGeom>
          </p:spPr>
          <p:txBody>
            <a:bodyPr wrap="none">
              <a:spAutoFit/>
            </a:bodyPr>
            <a:lstStyle/>
            <a:p>
              <a:r>
                <a:rPr lang="en-US" sz="2400" b="1" dirty="0"/>
                <a:t>Meeting Deadline</a:t>
              </a:r>
            </a:p>
          </p:txBody>
        </p:sp>
      </p:grpSp>
      <p:grpSp>
        <p:nvGrpSpPr>
          <p:cNvPr id="81" name="Group 80"/>
          <p:cNvGrpSpPr/>
          <p:nvPr/>
        </p:nvGrpSpPr>
        <p:grpSpPr>
          <a:xfrm>
            <a:off x="4109466" y="3046783"/>
            <a:ext cx="3269234" cy="1706126"/>
            <a:chOff x="4279901" y="2622034"/>
            <a:chExt cx="3937960" cy="2055117"/>
          </a:xfrm>
        </p:grpSpPr>
        <p:sp>
          <p:nvSpPr>
            <p:cNvPr id="67" name="TextBox 66"/>
            <p:cNvSpPr txBox="1"/>
            <p:nvPr/>
          </p:nvSpPr>
          <p:spPr>
            <a:xfrm>
              <a:off x="4279901" y="3120073"/>
              <a:ext cx="3937960" cy="1557078"/>
            </a:xfrm>
            <a:prstGeom prst="rect">
              <a:avLst/>
            </a:prstGeom>
            <a:noFill/>
          </p:spPr>
          <p:txBody>
            <a:bodyPr wrap="square" rtlCol="0">
              <a:spAutoFit/>
            </a:bodyPr>
            <a:lstStyle/>
            <a:p>
              <a:r>
                <a:rPr lang="en-US" sz="2000" dirty="0"/>
                <a:t>Identify and capitalized opportunities through value addition and creation </a:t>
              </a:r>
            </a:p>
            <a:p>
              <a:endParaRPr lang="en-US" dirty="0"/>
            </a:p>
          </p:txBody>
        </p:sp>
        <p:sp>
          <p:nvSpPr>
            <p:cNvPr id="68" name="Rectangle 67"/>
            <p:cNvSpPr/>
            <p:nvPr/>
          </p:nvSpPr>
          <p:spPr>
            <a:xfrm>
              <a:off x="4279901" y="2622034"/>
              <a:ext cx="2412071" cy="461665"/>
            </a:xfrm>
            <a:prstGeom prst="rect">
              <a:avLst/>
            </a:prstGeom>
          </p:spPr>
          <p:txBody>
            <a:bodyPr wrap="none">
              <a:spAutoFit/>
            </a:bodyPr>
            <a:lstStyle/>
            <a:p>
              <a:r>
                <a:rPr lang="en-US" sz="2400" b="1" dirty="0"/>
                <a:t>Entrepreneurship</a:t>
              </a:r>
            </a:p>
          </p:txBody>
        </p:sp>
      </p:grpSp>
      <p:grpSp>
        <p:nvGrpSpPr>
          <p:cNvPr id="31" name="Group 30"/>
          <p:cNvGrpSpPr/>
          <p:nvPr/>
        </p:nvGrpSpPr>
        <p:grpSpPr>
          <a:xfrm>
            <a:off x="7165599" y="2945183"/>
            <a:ext cx="4988301" cy="2367907"/>
            <a:chOff x="7165599" y="2618503"/>
            <a:chExt cx="4988301" cy="2367907"/>
          </a:xfrm>
        </p:grpSpPr>
        <p:pic>
          <p:nvPicPr>
            <p:cNvPr id="6154" name="Picture 10" descr="Ethics at the Top: How the C-Suite Affects Company Culture | i-Sight"/>
            <p:cNvPicPr>
              <a:picLocks noChangeAspect="1" noChangeArrowheads="1"/>
            </p:cNvPicPr>
            <p:nvPr/>
          </p:nvPicPr>
          <p:blipFill>
            <a:blip r:embed="rId7" cstate="print">
              <a:duotone>
                <a:schemeClr val="accent5">
                  <a:shade val="45000"/>
                  <a:satMod val="135000"/>
                </a:schemeClr>
                <a:prstClr val="white"/>
              </a:duotone>
            </a:blip>
            <a:stretch>
              <a:fillRect/>
            </a:stretch>
          </p:blipFill>
          <p:spPr bwMode="auto">
            <a:xfrm>
              <a:off x="7165599" y="2618503"/>
              <a:ext cx="669129" cy="669129"/>
            </a:xfrm>
            <a:prstGeom prst="rect">
              <a:avLst/>
            </a:prstGeom>
            <a:noFill/>
            <a:extLst>
              <a:ext uri="{909E8E84-426E-40DD-AFC4-6F175D3DCCD1}">
                <a14:hiddenFill xmlns:a14="http://schemas.microsoft.com/office/drawing/2010/main">
                  <a:solidFill>
                    <a:srgbClr val="FFFFFF"/>
                  </a:solidFill>
                </a14:hiddenFill>
              </a:ext>
            </a:extLst>
          </p:spPr>
        </p:pic>
        <p:grpSp>
          <p:nvGrpSpPr>
            <p:cNvPr id="85" name="Group 84"/>
            <p:cNvGrpSpPr/>
            <p:nvPr/>
          </p:nvGrpSpPr>
          <p:grpSpPr>
            <a:xfrm>
              <a:off x="7852616" y="2664732"/>
              <a:ext cx="4301284" cy="2321678"/>
              <a:chOff x="8523170" y="2499650"/>
              <a:chExt cx="5181118" cy="2796580"/>
            </a:xfrm>
          </p:grpSpPr>
          <p:sp>
            <p:nvSpPr>
              <p:cNvPr id="71" name="TextBox 70"/>
              <p:cNvSpPr txBox="1"/>
              <p:nvPr/>
            </p:nvSpPr>
            <p:spPr>
              <a:xfrm>
                <a:off x="8523170" y="2997687"/>
                <a:ext cx="5181118" cy="2298543"/>
              </a:xfrm>
              <a:prstGeom prst="rect">
                <a:avLst/>
              </a:prstGeom>
              <a:noFill/>
            </p:spPr>
            <p:txBody>
              <a:bodyPr wrap="square" rtlCol="0">
                <a:spAutoFit/>
              </a:bodyPr>
              <a:lstStyle/>
              <a:p>
                <a:r>
                  <a:rPr lang="en-US" sz="2000" dirty="0"/>
                  <a:t>Integrity and honesty are our principles to ensure ethical business. Being fair to customers, suppliers, employees and also reduce environmental degradation.</a:t>
                </a:r>
              </a:p>
              <a:p>
                <a:endParaRPr lang="en-US" dirty="0"/>
              </a:p>
            </p:txBody>
          </p:sp>
          <p:sp>
            <p:nvSpPr>
              <p:cNvPr id="73" name="Rectangle 72"/>
              <p:cNvSpPr/>
              <p:nvPr/>
            </p:nvSpPr>
            <p:spPr>
              <a:xfrm>
                <a:off x="8523170" y="2499650"/>
                <a:ext cx="3775905" cy="461665"/>
              </a:xfrm>
              <a:prstGeom prst="rect">
                <a:avLst/>
              </a:prstGeom>
            </p:spPr>
            <p:txBody>
              <a:bodyPr wrap="none">
                <a:spAutoFit/>
              </a:bodyPr>
              <a:lstStyle/>
              <a:p>
                <a:r>
                  <a:rPr lang="en-US" sz="2400" b="1" dirty="0"/>
                  <a:t>Committing ethical business</a:t>
                </a:r>
              </a:p>
            </p:txBody>
          </p:sp>
        </p:grpSp>
      </p:grpSp>
      <p:grpSp>
        <p:nvGrpSpPr>
          <p:cNvPr id="88" name="Group 87"/>
          <p:cNvGrpSpPr/>
          <p:nvPr/>
        </p:nvGrpSpPr>
        <p:grpSpPr>
          <a:xfrm>
            <a:off x="4109467" y="4610564"/>
            <a:ext cx="3078733" cy="2304019"/>
            <a:chOff x="4648201" y="4450834"/>
            <a:chExt cx="3708491" cy="2775310"/>
          </a:xfrm>
        </p:grpSpPr>
        <p:sp>
          <p:nvSpPr>
            <p:cNvPr id="76" name="TextBox 75"/>
            <p:cNvSpPr txBox="1"/>
            <p:nvPr/>
          </p:nvSpPr>
          <p:spPr>
            <a:xfrm>
              <a:off x="4648201" y="4927600"/>
              <a:ext cx="3708491" cy="2298544"/>
            </a:xfrm>
            <a:prstGeom prst="rect">
              <a:avLst/>
            </a:prstGeom>
            <a:noFill/>
          </p:spPr>
          <p:txBody>
            <a:bodyPr wrap="square" rtlCol="0">
              <a:spAutoFit/>
            </a:bodyPr>
            <a:lstStyle/>
            <a:p>
              <a:r>
                <a:rPr lang="en-US" sz="2000" dirty="0"/>
                <a:t>Innovative and quality products , at fair price and on time delivery through dedicated team efforts; are key to satisfy our customers </a:t>
              </a:r>
            </a:p>
            <a:p>
              <a:endParaRPr lang="en-US" dirty="0"/>
            </a:p>
          </p:txBody>
        </p:sp>
        <p:sp>
          <p:nvSpPr>
            <p:cNvPr id="77" name="Rectangle 76"/>
            <p:cNvSpPr/>
            <p:nvPr/>
          </p:nvSpPr>
          <p:spPr>
            <a:xfrm>
              <a:off x="4648201" y="4450834"/>
              <a:ext cx="3017942" cy="461665"/>
            </a:xfrm>
            <a:prstGeom prst="rect">
              <a:avLst/>
            </a:prstGeom>
          </p:spPr>
          <p:txBody>
            <a:bodyPr wrap="none">
              <a:spAutoFit/>
            </a:bodyPr>
            <a:lstStyle/>
            <a:p>
              <a:r>
                <a:rPr lang="en-US" sz="2400" b="1" dirty="0"/>
                <a:t>Customer satisfaction </a:t>
              </a:r>
              <a:endParaRPr lang="en-US" sz="2400" dirty="0"/>
            </a:p>
          </p:txBody>
        </p:sp>
      </p:grpSp>
      <p:grpSp>
        <p:nvGrpSpPr>
          <p:cNvPr id="90" name="Group 89"/>
          <p:cNvGrpSpPr/>
          <p:nvPr/>
        </p:nvGrpSpPr>
        <p:grpSpPr>
          <a:xfrm>
            <a:off x="7852616" y="5292430"/>
            <a:ext cx="4123484" cy="1380689"/>
            <a:chOff x="8523170" y="5136634"/>
            <a:chExt cx="4966948" cy="1663111"/>
          </a:xfrm>
        </p:grpSpPr>
        <p:sp>
          <p:nvSpPr>
            <p:cNvPr id="78" name="TextBox 77"/>
            <p:cNvSpPr txBox="1"/>
            <p:nvPr/>
          </p:nvSpPr>
          <p:spPr>
            <a:xfrm>
              <a:off x="8523170" y="5613400"/>
              <a:ext cx="4966948" cy="1186345"/>
            </a:xfrm>
            <a:prstGeom prst="rect">
              <a:avLst/>
            </a:prstGeom>
            <a:noFill/>
          </p:spPr>
          <p:txBody>
            <a:bodyPr wrap="square" rtlCol="0">
              <a:spAutoFit/>
            </a:bodyPr>
            <a:lstStyle/>
            <a:p>
              <a:r>
                <a:rPr lang="en-US" sz="2000" dirty="0"/>
                <a:t>Sustainable development through environmental friendly initiatives</a:t>
              </a:r>
            </a:p>
            <a:p>
              <a:endParaRPr lang="en-US" dirty="0"/>
            </a:p>
          </p:txBody>
        </p:sp>
        <p:sp>
          <p:nvSpPr>
            <p:cNvPr id="79" name="Rectangle 78"/>
            <p:cNvSpPr/>
            <p:nvPr/>
          </p:nvSpPr>
          <p:spPr>
            <a:xfrm>
              <a:off x="8523170" y="5136634"/>
              <a:ext cx="2781852" cy="461665"/>
            </a:xfrm>
            <a:prstGeom prst="rect">
              <a:avLst/>
            </a:prstGeom>
          </p:spPr>
          <p:txBody>
            <a:bodyPr wrap="none">
              <a:spAutoFit/>
            </a:bodyPr>
            <a:lstStyle/>
            <a:p>
              <a:r>
                <a:rPr lang="en-US" sz="2400" b="1" dirty="0"/>
                <a:t>Social Responsibility</a:t>
              </a:r>
            </a:p>
          </p:txBody>
        </p:sp>
      </p:grpSp>
      <p:grpSp>
        <p:nvGrpSpPr>
          <p:cNvPr id="96" name="Group 95"/>
          <p:cNvGrpSpPr/>
          <p:nvPr/>
        </p:nvGrpSpPr>
        <p:grpSpPr>
          <a:xfrm>
            <a:off x="4109463" y="1219095"/>
            <a:ext cx="3091437" cy="1975156"/>
            <a:chOff x="4521201" y="755134"/>
            <a:chExt cx="3723797" cy="2379177"/>
          </a:xfrm>
        </p:grpSpPr>
        <p:sp>
          <p:nvSpPr>
            <p:cNvPr id="97" name="TextBox 96"/>
            <p:cNvSpPr txBox="1"/>
            <p:nvPr/>
          </p:nvSpPr>
          <p:spPr>
            <a:xfrm>
              <a:off x="4521205" y="1206501"/>
              <a:ext cx="3723793" cy="1927810"/>
            </a:xfrm>
            <a:prstGeom prst="rect">
              <a:avLst/>
            </a:prstGeom>
            <a:noFill/>
          </p:spPr>
          <p:txBody>
            <a:bodyPr wrap="square" rtlCol="0">
              <a:spAutoFit/>
            </a:bodyPr>
            <a:lstStyle/>
            <a:p>
              <a:r>
                <a:rPr lang="en-US" sz="2000" dirty="0"/>
                <a:t>Innovation is what we always strive for. SPARK  fashion and cost effective products are its outcome </a:t>
              </a:r>
            </a:p>
            <a:p>
              <a:endParaRPr lang="en-US" dirty="0"/>
            </a:p>
          </p:txBody>
        </p:sp>
        <p:sp>
          <p:nvSpPr>
            <p:cNvPr id="98" name="Rectangle 97"/>
            <p:cNvSpPr/>
            <p:nvPr/>
          </p:nvSpPr>
          <p:spPr>
            <a:xfrm>
              <a:off x="4521201" y="755134"/>
              <a:ext cx="2486515" cy="461665"/>
            </a:xfrm>
            <a:prstGeom prst="rect">
              <a:avLst/>
            </a:prstGeom>
          </p:spPr>
          <p:txBody>
            <a:bodyPr wrap="none">
              <a:spAutoFit/>
            </a:bodyPr>
            <a:lstStyle/>
            <a:p>
              <a:r>
                <a:rPr lang="en-US" sz="2400" b="1" dirty="0"/>
                <a:t>Foster innovation </a:t>
              </a:r>
            </a:p>
          </p:txBody>
        </p:sp>
      </p:grpSp>
      <p:pic>
        <p:nvPicPr>
          <p:cNvPr id="99" name="Picture 98" descr="diamond.png"/>
          <p:cNvPicPr>
            <a:picLocks noChangeAspect="1"/>
          </p:cNvPicPr>
          <p:nvPr/>
        </p:nvPicPr>
        <p:blipFill>
          <a:blip r:embed="rId8" cstate="print">
            <a:duotone>
              <a:schemeClr val="accent4">
                <a:shade val="45000"/>
                <a:satMod val="135000"/>
              </a:schemeClr>
              <a:prstClr val="white"/>
            </a:duotone>
            <a:lum contrast="30000"/>
          </a:blip>
          <a:stretch>
            <a:fillRect/>
          </a:stretch>
        </p:blipFill>
        <p:spPr>
          <a:xfrm>
            <a:off x="5654981" y="244476"/>
            <a:ext cx="685800" cy="685800"/>
          </a:xfrm>
          <a:prstGeom prst="rect">
            <a:avLst/>
          </a:prstGeom>
        </p:spPr>
      </p:pic>
      <p:pic>
        <p:nvPicPr>
          <p:cNvPr id="33" name="Picture 2"/>
          <p:cNvPicPr>
            <a:picLocks noChangeAspect="1" noChangeArrowheads="1"/>
          </p:cNvPicPr>
          <p:nvPr/>
        </p:nvPicPr>
        <p:blipFill>
          <a:blip r:embed="rId9" cstate="print"/>
          <a:srcRect/>
          <a:stretch>
            <a:fillRect/>
          </a:stretch>
        </p:blipFill>
        <p:spPr bwMode="auto">
          <a:xfrm>
            <a:off x="10157804" y="114299"/>
            <a:ext cx="1720605" cy="1107832"/>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2D8A844D-05DE-4245-A11E-B08E1AD0D49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11767"/>
          <a:stretch/>
        </p:blipFill>
        <p:spPr>
          <a:xfrm>
            <a:off x="38100" y="2075047"/>
            <a:ext cx="3209925" cy="3012079"/>
          </a:xfrm>
          <a:prstGeom prst="rect">
            <a:avLst/>
          </a:prstGeom>
        </p:spPr>
      </p:pic>
      <p:sp>
        <p:nvSpPr>
          <p:cNvPr id="34" name="Rectangle 33">
            <a:extLst>
              <a:ext uri="{FF2B5EF4-FFF2-40B4-BE49-F238E27FC236}">
                <a16:creationId xmlns:a16="http://schemas.microsoft.com/office/drawing/2014/main" id="{102330FF-93A1-4919-8B5D-BD52874BE6F2}"/>
              </a:ext>
            </a:extLst>
          </p:cNvPr>
          <p:cNvSpPr/>
          <p:nvPr/>
        </p:nvSpPr>
        <p:spPr>
          <a:xfrm>
            <a:off x="15312" y="5362576"/>
            <a:ext cx="3209925" cy="3041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71CC1D3-AA8B-4221-9ED2-6B65A7316086}"/>
              </a:ext>
            </a:extLst>
          </p:cNvPr>
          <p:cNvSpPr/>
          <p:nvPr/>
        </p:nvSpPr>
        <p:spPr>
          <a:xfrm>
            <a:off x="-13985" y="5876502"/>
            <a:ext cx="3209925" cy="3041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C9B1723-9553-4D3C-8173-E6BB038C9B8B}"/>
              </a:ext>
            </a:extLst>
          </p:cNvPr>
          <p:cNvSpPr/>
          <p:nvPr/>
        </p:nvSpPr>
        <p:spPr>
          <a:xfrm>
            <a:off x="-2" y="6368945"/>
            <a:ext cx="3209925" cy="3041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136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Paper</Template>
  <TotalTime>4016</TotalTime>
  <Words>1656</Words>
  <Application>Microsoft Office PowerPoint</Application>
  <PresentationFormat>Widescreen</PresentationFormat>
  <Paragraphs>237</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Black</vt:lpstr>
      <vt:lpstr>Bahnschrift</vt:lpstr>
      <vt:lpstr>Calibri</vt:lpstr>
      <vt:lpstr>Calibri Light</vt:lpstr>
      <vt:lpstr>Verdana</vt:lpstr>
      <vt:lpstr>Wingdings</vt:lpstr>
      <vt:lpstr>Office Theme</vt:lpstr>
      <vt:lpstr>PowerPoint Presentation</vt:lpstr>
      <vt:lpstr>Message from</vt:lpstr>
      <vt:lpstr>Contact</vt:lpstr>
      <vt:lpstr>Our Locations </vt:lpstr>
      <vt:lpstr>PowerPoint Presentation</vt:lpstr>
      <vt:lpstr>PowerPoint Presentation</vt:lpstr>
      <vt:lpstr> </vt:lpstr>
      <vt:lpstr>PowerPoint Presentation</vt:lpstr>
      <vt:lpstr>Values</vt:lpstr>
      <vt:lpstr>PowerPoint Presentation</vt:lpstr>
      <vt:lpstr>Our Products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Factory Affiliation Certificates </vt:lpstr>
      <vt:lpstr>PowerPoint Presentation</vt:lpstr>
      <vt:lpstr>PowerPoint Presentation</vt:lpstr>
      <vt:lpstr> Our Strength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USER</cp:lastModifiedBy>
  <cp:revision>357</cp:revision>
  <dcterms:created xsi:type="dcterms:W3CDTF">2022-05-23T08:04:38Z</dcterms:created>
  <dcterms:modified xsi:type="dcterms:W3CDTF">2022-12-01T08:05:24Z</dcterms:modified>
</cp:coreProperties>
</file>